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379" r:id="rId4"/>
    <p:sldId id="303" r:id="rId5"/>
    <p:sldId id="304" r:id="rId6"/>
    <p:sldId id="331" r:id="rId7"/>
    <p:sldId id="311" r:id="rId8"/>
    <p:sldId id="332" r:id="rId9"/>
    <p:sldId id="333" r:id="rId10"/>
    <p:sldId id="334" r:id="rId11"/>
    <p:sldId id="335" r:id="rId12"/>
    <p:sldId id="336" r:id="rId13"/>
    <p:sldId id="337" r:id="rId14"/>
    <p:sldId id="341" r:id="rId15"/>
    <p:sldId id="339" r:id="rId16"/>
    <p:sldId id="342" r:id="rId17"/>
    <p:sldId id="353" r:id="rId18"/>
    <p:sldId id="354" r:id="rId19"/>
    <p:sldId id="355" r:id="rId20"/>
    <p:sldId id="357" r:id="rId21"/>
    <p:sldId id="338" r:id="rId22"/>
    <p:sldId id="358" r:id="rId23"/>
    <p:sldId id="359" r:id="rId24"/>
    <p:sldId id="360" r:id="rId25"/>
    <p:sldId id="361" r:id="rId26"/>
    <p:sldId id="362" r:id="rId27"/>
    <p:sldId id="364" r:id="rId28"/>
    <p:sldId id="365" r:id="rId29"/>
    <p:sldId id="366" r:id="rId30"/>
    <p:sldId id="367" r:id="rId31"/>
    <p:sldId id="368" r:id="rId32"/>
    <p:sldId id="369" r:id="rId33"/>
    <p:sldId id="370" r:id="rId34"/>
    <p:sldId id="371" r:id="rId35"/>
    <p:sldId id="372" r:id="rId36"/>
    <p:sldId id="373" r:id="rId37"/>
    <p:sldId id="374" r:id="rId38"/>
    <p:sldId id="375" r:id="rId39"/>
    <p:sldId id="376" r:id="rId40"/>
    <p:sldId id="377" r:id="rId41"/>
    <p:sldId id="378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2DCF"/>
    <a:srgbClr val="DD51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4"/>
    <p:restoredTop sz="94611"/>
  </p:normalViewPr>
  <p:slideViewPr>
    <p:cSldViewPr snapToGrid="0" snapToObjects="1">
      <p:cViewPr>
        <p:scale>
          <a:sx n="114" d="100"/>
          <a:sy n="114" d="100"/>
        </p:scale>
        <p:origin x="664" y="-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F44863-6D25-A348-AE17-4FABEA86A514}" type="datetimeFigureOut">
              <a:rPr lang="it-IT" smtClean="0"/>
              <a:t>21/10/20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4380AA-D57F-4E4D-B1E8-455A5C397555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8940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80AA-D57F-4E4D-B1E8-455A5C397555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140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Grafi Geometrici aleatori e reti wireless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92321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4581" y="335666"/>
            <a:ext cx="8911687" cy="925975"/>
          </a:xfrm>
        </p:spPr>
        <p:txBody>
          <a:bodyPr/>
          <a:lstStyle/>
          <a:p>
            <a:r>
              <a:rPr lang="it-IT" dirty="0" smtClean="0"/>
              <a:t>Reti wireless ad-hoc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52604" y="1045579"/>
                <a:ext cx="9598929" cy="5540416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Se vogliamo che ciascun nodo possa comunicare con qualunque altro nodo è necessario che il grafo di comunicazione sia </a:t>
                </a:r>
                <a:r>
                  <a:rPr lang="it-IT" b="1" i="1" dirty="0" smtClean="0">
                    <a:solidFill>
                      <a:srgbClr val="DD51E7"/>
                    </a:solidFill>
                  </a:rPr>
                  <a:t>fortemente connesso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E questo è facile: se configuriamo il trasmettitore di ciascun nodo ad un raggio di trasmissione pari alla distanza di quel nodo dal nodo ad esso più distante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ossia, detto V l’insieme dei nodi e indicata con d(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u,v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la distanza fra i nodi u e v, per ogni u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V poniamo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sz="1800" baseline="-25000" dirty="0" err="1" smtClean="0">
                    <a:solidFill>
                      <a:schemeClr val="tx1"/>
                    </a:solidFill>
                  </a:rPr>
                  <a:t>u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=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max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{ d(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u,v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): v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V – {u} }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allora il grafo di comunicazione è un grafo completo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in cui ogni nodo può inviare messaggi direttamente al destinatario, senza ricorrere alla comunicazione multi-hop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Però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…</a:t>
                </a:r>
              </a:p>
              <a:p>
                <a:r>
                  <a:rPr lang="is-IS" dirty="0" smtClean="0">
                    <a:solidFill>
                      <a:schemeClr val="tx1"/>
                    </a:solidFill>
                  </a:rPr>
                  <a:t>però, l’energia che occorre ad un nodo per trasmettere i suoi messaggi è tanto maggiore quanto più è grande il raggio di trasmissione di quel nodo</a:t>
                </a:r>
              </a:p>
              <a:p>
                <a:r>
                  <a:rPr lang="is-IS" dirty="0" smtClean="0">
                    <a:solidFill>
                      <a:schemeClr val="tx1"/>
                    </a:solidFill>
                  </a:rPr>
                  <a:t>e i nodi dispongono di batterie a capacità limitata!</a:t>
                </a:r>
              </a:p>
              <a:p>
                <a:r>
                  <a:rPr lang="is-IS" dirty="0" smtClean="0">
                    <a:solidFill>
                      <a:schemeClr val="tx1"/>
                    </a:solidFill>
                  </a:rPr>
                  <a:t>Perciò, dobbiamo assegnare a ciascun nodo un raggio di trasmissione il più piccolo possibile</a:t>
                </a:r>
                <a:endParaRPr lang="it-IT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2604" y="1045579"/>
                <a:ext cx="9598929" cy="5540416"/>
              </a:xfrm>
              <a:blipFill rotWithShape="0">
                <a:blip r:embed="rId2"/>
                <a:stretch>
                  <a:fillRect l="-444" t="-661" r="-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2826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4581" y="335666"/>
            <a:ext cx="8911687" cy="925975"/>
          </a:xfrm>
        </p:spPr>
        <p:txBody>
          <a:bodyPr/>
          <a:lstStyle/>
          <a:p>
            <a:r>
              <a:rPr lang="it-IT" dirty="0" smtClean="0"/>
              <a:t>Reti wireless e grafi geometrici aleatori 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52604" y="1045579"/>
                <a:ext cx="9598929" cy="554041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Assumiamo, da ora in avanti, che tutti i nodi abbiano lo stesso raggio di trasmissione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r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Assumiamo, inoltre, che gli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nodi siano distribuiti uniformemente a caso in una regione limitata di piano 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senza perdita di generalità, tale regione è il quadrato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= </a:t>
                </a:r>
                <a:r>
                  <a:rPr lang="it-IT" dirty="0">
                    <a:solidFill>
                      <a:schemeClr val="tx1"/>
                    </a:solidFill>
                  </a:rPr>
                  <a:t>[0, 1]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[0, 1]</a:t>
                </a:r>
                <a14:m>
                  <m:oMath xmlns:m="http://schemas.openxmlformats.org/officeDocument/2006/math">
                    <m:r>
                      <a:rPr lang="it-IT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e il raggio di trasmissione, uguale per tutti i nodi, sarà una funzione di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perché, intuitivamente, se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è un valore costante, la rete sarà molto probabilmente connessa quando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è molto molto grande</a:t>
                </a:r>
                <a:r>
                  <a:rPr lang="it-IT" dirty="0">
                    <a:solidFill>
                      <a:schemeClr val="tx1"/>
                    </a:solidFill>
                  </a:rPr>
                  <a:t>, sarà molto probabilmente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non connessa </a:t>
                </a:r>
                <a:r>
                  <a:rPr lang="it-IT" dirty="0">
                    <a:solidFill>
                      <a:schemeClr val="tx1"/>
                    </a:solidFill>
                  </a:rPr>
                  <a:t>quando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 è molto molto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piccolo!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La nostra rete è allora modellata da un grafo geometrico aleatorio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!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Che, in particolare, è non un grafo non orientato 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perché d(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u,v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1 se e solo se d(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v,u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1 </a:t>
                </a:r>
              </a:p>
              <a:p>
                <a:pPr lvl="5"/>
                <a:endParaRPr lang="it-IT" sz="800" dirty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Il problema che ci accingiamo a studiare è allora il seguente:  																												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dati </a:t>
                </a:r>
                <a:r>
                  <a:rPr lang="it-IT" b="1" dirty="0" err="1" smtClean="0">
                    <a:solidFill>
                      <a:srgbClr val="162DCF"/>
                    </a:solidFill>
                  </a:rPr>
                  <a:t>n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 punti distribuiti uniformemente a caso nel quadrato 							</a:t>
                </a:r>
                <a:r>
                  <a:rPr lang="it-IT" b="1" dirty="0" err="1" smtClean="0">
                    <a:solidFill>
                      <a:srgbClr val="162DCF"/>
                    </a:solidFill>
                  </a:rPr>
                  <a:t>Q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 = </a:t>
                </a:r>
                <a:r>
                  <a:rPr lang="it-IT" b="1" dirty="0">
                    <a:solidFill>
                      <a:srgbClr val="162DCF"/>
                    </a:solidFill>
                  </a:rPr>
                  <a:t>[0, 1]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it-IT" b="1" dirty="0">
                    <a:solidFill>
                      <a:srgbClr val="162DCF"/>
                    </a:solidFill>
                  </a:rPr>
                  <a:t> [0,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1], calcolare il valore minimo di </a:t>
                </a:r>
                <a:r>
                  <a:rPr lang="it-IT" b="1" dirty="0" err="1" smtClean="0">
                    <a:solidFill>
                      <a:srgbClr val="162DCF"/>
                    </a:solidFill>
                  </a:rPr>
                  <a:t>r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(</a:t>
                </a:r>
                <a:r>
                  <a:rPr lang="it-IT" b="1" dirty="0" err="1" smtClean="0">
                    <a:solidFill>
                      <a:srgbClr val="162DCF"/>
                    </a:solidFill>
                  </a:rPr>
                  <a:t>n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) 								affinché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G(</a:t>
                </a:r>
                <a:r>
                  <a:rPr lang="it-IT" b="1" dirty="0" err="1" smtClean="0">
                    <a:solidFill>
                      <a:srgbClr val="162DCF"/>
                    </a:solidFill>
                  </a:rPr>
                  <a:t>n,r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(</a:t>
                </a:r>
                <a:r>
                  <a:rPr lang="it-IT" b="1" dirty="0" err="1">
                    <a:solidFill>
                      <a:srgbClr val="162DCF"/>
                    </a:solidFill>
                  </a:rPr>
                  <a:t>n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))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sia fortemente connesso</a:t>
                </a:r>
              </a:p>
            </p:txBody>
          </p:sp>
        </mc:Choice>
        <mc:Fallback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2604" y="1045579"/>
                <a:ext cx="9598929" cy="5540416"/>
              </a:xfrm>
              <a:blipFill rotWithShape="0">
                <a:blip r:embed="rId2"/>
                <a:stretch>
                  <a:fillRect l="-444" t="-12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7252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4581" y="335666"/>
            <a:ext cx="8911687" cy="925975"/>
          </a:xfrm>
        </p:spPr>
        <p:txBody>
          <a:bodyPr/>
          <a:lstStyle/>
          <a:p>
            <a:r>
              <a:rPr lang="it-IT" dirty="0" smtClean="0"/>
              <a:t>Connessione di G(</a:t>
            </a:r>
            <a:r>
              <a:rPr lang="it-IT" dirty="0" err="1" smtClean="0"/>
              <a:t>n,r</a:t>
            </a:r>
            <a:r>
              <a:rPr lang="it-IT" dirty="0" smtClean="0"/>
              <a:t>(</a:t>
            </a:r>
            <a:r>
              <a:rPr lang="it-IT" dirty="0" err="1" smtClean="0"/>
              <a:t>n</a:t>
            </a:r>
            <a:r>
              <a:rPr lang="it-IT" dirty="0" smtClean="0"/>
              <a:t>)) 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52604" y="1045579"/>
                <a:ext cx="9598929" cy="554041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In queste lezioni dimostreremo che: 																																		</a:t>
                </a:r>
                <a:r>
                  <a:rPr lang="it-IT" b="1" dirty="0" smtClean="0">
                    <a:solidFill>
                      <a:srgbClr val="C00000"/>
                    </a:solidFill>
                  </a:rPr>
                  <a:t>detto </a:t>
                </a:r>
                <a:r>
                  <a:rPr lang="it-IT" b="1" dirty="0" err="1" smtClean="0">
                    <a:solidFill>
                      <a:srgbClr val="C00000"/>
                    </a:solidFill>
                  </a:rPr>
                  <a:t>r</a:t>
                </a:r>
                <a:r>
                  <a:rPr lang="it-IT" b="1" dirty="0" smtClean="0">
                    <a:solidFill>
                      <a:srgbClr val="C00000"/>
                    </a:solidFill>
                  </a:rPr>
                  <a:t>*(</a:t>
                </a:r>
                <a:r>
                  <a:rPr lang="it-IT" b="1" dirty="0" err="1" smtClean="0">
                    <a:solidFill>
                      <a:srgbClr val="C00000"/>
                    </a:solidFill>
                  </a:rPr>
                  <a:t>n</a:t>
                </a:r>
                <a:r>
                  <a:rPr lang="it-IT" b="1" dirty="0" smtClean="0">
                    <a:solidFill>
                      <a:srgbClr val="C00000"/>
                    </a:solidFill>
                  </a:rPr>
                  <a:t>) il minimo valore per </a:t>
                </a:r>
                <a:r>
                  <a:rPr lang="it-IT" b="1" dirty="0" err="1" smtClean="0">
                    <a:solidFill>
                      <a:srgbClr val="C00000"/>
                    </a:solidFill>
                  </a:rPr>
                  <a:t>r</a:t>
                </a:r>
                <a:r>
                  <a:rPr lang="it-IT" b="1" dirty="0" smtClean="0">
                    <a:solidFill>
                      <a:srgbClr val="C00000"/>
                    </a:solidFill>
                  </a:rPr>
                  <a:t>(</a:t>
                </a:r>
                <a:r>
                  <a:rPr lang="it-IT" b="1" dirty="0" err="1" smtClean="0">
                    <a:solidFill>
                      <a:srgbClr val="C00000"/>
                    </a:solidFill>
                  </a:rPr>
                  <a:t>n</a:t>
                </a:r>
                <a:r>
                  <a:rPr lang="it-IT" b="1" dirty="0" smtClean="0">
                    <a:solidFill>
                      <a:srgbClr val="C00000"/>
                    </a:solidFill>
                  </a:rPr>
                  <a:t>) che garantisce, 								con probabilità ragionevole, che G(</a:t>
                </a:r>
                <a:r>
                  <a:rPr lang="it-IT" b="1" dirty="0" err="1" smtClean="0">
                    <a:solidFill>
                      <a:srgbClr val="C00000"/>
                    </a:solidFill>
                  </a:rPr>
                  <a:t>n,r</a:t>
                </a:r>
                <a:r>
                  <a:rPr lang="it-IT" b="1" dirty="0" smtClean="0">
                    <a:solidFill>
                      <a:srgbClr val="C00000"/>
                    </a:solidFill>
                  </a:rPr>
                  <a:t>(</a:t>
                </a:r>
                <a:r>
                  <a:rPr lang="it-IT" b="1" dirty="0" err="1" smtClean="0">
                    <a:solidFill>
                      <a:srgbClr val="C00000"/>
                    </a:solidFill>
                  </a:rPr>
                  <a:t>n</a:t>
                </a:r>
                <a:r>
                  <a:rPr lang="it-IT" b="1" dirty="0" smtClean="0">
                    <a:solidFill>
                      <a:srgbClr val="C00000"/>
                    </a:solidFill>
                  </a:rPr>
                  <a:t>)) è fortemente connesso, 				allora </a:t>
                </a:r>
                <a:r>
                  <a:rPr lang="it-IT" b="1" dirty="0" err="1" smtClean="0">
                    <a:solidFill>
                      <a:srgbClr val="C00000"/>
                    </a:solidFill>
                  </a:rPr>
                  <a:t>r</a:t>
                </a:r>
                <a:r>
                  <a:rPr lang="it-IT" b="1" dirty="0" smtClean="0">
                    <a:solidFill>
                      <a:srgbClr val="C00000"/>
                    </a:solidFill>
                  </a:rPr>
                  <a:t>*(</a:t>
                </a:r>
                <a:r>
                  <a:rPr lang="it-IT" b="1" dirty="0" err="1" smtClean="0">
                    <a:solidFill>
                      <a:srgbClr val="C00000"/>
                    </a:solidFill>
                  </a:rPr>
                  <a:t>n</a:t>
                </a:r>
                <a:r>
                  <a:rPr lang="it-IT" b="1" dirty="0" smtClean="0">
                    <a:solidFill>
                      <a:srgbClr val="C0000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b="1" dirty="0" smtClean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l-GR" sz="2400" b="1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𝚯</m:t>
                    </m:r>
                    <m:r>
                      <a:rPr lang="it-IT" sz="2400" b="1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it-IT" sz="2400" b="1" dirty="0" smtClean="0">
                    <a:solidFill>
                      <a:srgbClr val="C00000"/>
                    </a:solidFill>
                  </a:rPr>
                  <a:t>(</a:t>
                </a:r>
                <a:r>
                  <a:rPr lang="it-IT" b="1" dirty="0" smtClean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b="1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bg-BG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it-IT" b="1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a:rPr lang="it-IT" b="1" i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𝐥𝐧</m:t>
                                </m:r>
                              </m:fName>
                              <m:e>
                                <m:r>
                                  <a:rPr lang="it-IT" b="1" i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𝐧</m:t>
                                </m:r>
                              </m:e>
                            </m:func>
                          </m:num>
                          <m:den>
                            <m:r>
                              <a:rPr lang="it-IT" b="1" i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𝐧</m:t>
                            </m:r>
                          </m:den>
                        </m:f>
                      </m:e>
                    </m:rad>
                  </m:oMath>
                </a14:m>
                <a:r>
                  <a:rPr lang="it-IT" b="1" dirty="0" smtClean="0">
                    <a:solidFill>
                      <a:srgbClr val="C00000"/>
                    </a:solidFill>
                  </a:rPr>
                  <a:t> </a:t>
                </a:r>
                <a:r>
                  <a:rPr lang="it-IT" sz="2400" b="1" dirty="0" smtClean="0">
                    <a:solidFill>
                      <a:srgbClr val="C00000"/>
                    </a:solidFill>
                  </a:rPr>
                  <a:t>)</a:t>
                </a:r>
              </a:p>
              <a:p>
                <a:pPr lvl="8"/>
                <a:endParaRPr lang="it-IT" sz="800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Dimostreremo questo risultato in due passi: se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punti sono scelti uniformemente a caso nel quadrato </a:t>
                </a:r>
                <a:r>
                  <a:rPr lang="it-IT" dirty="0">
                    <a:solidFill>
                      <a:schemeClr val="tx1"/>
                    </a:solidFill>
                  </a:rPr>
                  <a:t>Q = [0, 1]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[0,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1], allora</a:t>
                </a:r>
              </a:p>
              <a:p>
                <a:pPr lvl="8"/>
                <a:endParaRPr lang="it-IT" sz="800" dirty="0" smtClean="0">
                  <a:solidFill>
                    <a:schemeClr val="tx1"/>
                  </a:solidFill>
                </a:endParaRPr>
              </a:p>
              <a:p>
                <a:r>
                  <a:rPr lang="it-IT" b="1" dirty="0" smtClean="0">
                    <a:solidFill>
                      <a:schemeClr val="tx1"/>
                    </a:solidFill>
                  </a:rPr>
                  <a:t>Teorema (Delimitazione superiore al minimo raggio di connessione)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: 					esiste una costante </a:t>
                </a:r>
                <a14:m>
                  <m:oMath xmlns:m="http://schemas.openxmlformats.org/officeDocument/2006/math">
                    <m:r>
                      <a:rPr lang="it-IT" sz="2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lang="it-IT" sz="2000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&gt; 0 tale che se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lang="it-IT" baseline="-25000" dirty="0">
                    <a:solidFill>
                      <a:schemeClr val="tx1"/>
                    </a:solidFill>
                  </a:rPr>
                  <a:t>1 </a:t>
                </a:r>
                <a:r>
                  <a:rPr lang="it-IT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n</m:t>
                                </m:r>
                              </m:e>
                            </m:func>
                          </m:num>
                          <m:den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n</m:t>
                            </m:r>
                          </m:den>
                        </m:f>
                      </m:e>
                    </m:rad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sz="2400" dirty="0" smtClean="0">
                    <a:solidFill>
                      <a:schemeClr val="tx1"/>
                    </a:solidFill>
                  </a:rPr>
                  <a:t>)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allora 						G(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n,r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)) è connesso </a:t>
                </a:r>
                <a:r>
                  <a:rPr lang="it-IT" i="1" dirty="0" smtClean="0">
                    <a:solidFill>
                      <a:schemeClr val="tx1"/>
                    </a:solidFill>
                  </a:rPr>
                  <a:t>con alta probabilità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	</a:t>
                </a:r>
              </a:p>
              <a:p>
                <a:pPr lvl="8"/>
                <a:endParaRPr lang="it-IT" sz="800" dirty="0" smtClean="0">
                  <a:solidFill>
                    <a:schemeClr val="tx1"/>
                  </a:solidFill>
                </a:endParaRPr>
              </a:p>
              <a:p>
                <a:r>
                  <a:rPr lang="it-IT" b="1" dirty="0" smtClean="0">
                    <a:solidFill>
                      <a:schemeClr val="tx1"/>
                    </a:solidFill>
                  </a:rPr>
                  <a:t>Teorema (Delimitazione </a:t>
                </a:r>
                <a:r>
                  <a:rPr lang="it-IT" b="1" dirty="0">
                    <a:solidFill>
                      <a:schemeClr val="tx1"/>
                    </a:solidFill>
                  </a:rPr>
                  <a:t>inferiore al minimo raggio di connessione)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: 					per ogni costante c &gt; 0, 	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se </a:t>
                </a:r>
                <a:r>
                  <a:rPr lang="it-IT" dirty="0" err="1">
                    <a:solidFill>
                      <a:schemeClr val="tx1"/>
                    </a:solidFill>
                  </a:rPr>
                  <a:t>r</a:t>
                </a:r>
                <a:r>
                  <a:rPr lang="it-IT" dirty="0">
                    <a:solidFill>
                      <a:schemeClr val="tx1"/>
                    </a:solidFill>
                  </a:rPr>
                  <a:t>(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lang="it-IT" baseline="-25000" dirty="0">
                    <a:solidFill>
                      <a:schemeClr val="tx1"/>
                    </a:solidFill>
                  </a:rPr>
                  <a:t>1 </a:t>
                </a:r>
                <a:r>
                  <a:rPr lang="it-IT" sz="2400" dirty="0">
                    <a:solidFill>
                      <a:schemeClr val="tx1"/>
                    </a:solidFill>
                  </a:rPr>
                  <a:t>(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n</m:t>
                                </m:r>
                                <m:r>
                                  <a:rPr lang="it-IT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 + </m:t>
                                </m:r>
                                <m:r>
                                  <m:rPr>
                                    <m:sty m:val="p"/>
                                  </m:rPr>
                                  <a:rPr lang="it-IT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c</m:t>
                                </m:r>
                              </m:e>
                            </m:func>
                          </m:num>
                          <m:den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n</m:t>
                            </m:r>
                          </m:den>
                        </m:f>
                      </m:e>
                    </m:rad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sz="2400" dirty="0" smtClean="0">
                    <a:solidFill>
                      <a:schemeClr val="tx1"/>
                    </a:solidFill>
                  </a:rPr>
                  <a:t>)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allora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								la probabilità che G(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n,r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))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sia non connesso è &gt; 0 [</a:t>
                </a:r>
                <a:r>
                  <a:rPr lang="it-IT" i="1" dirty="0" smtClean="0">
                    <a:solidFill>
                      <a:schemeClr val="tx1"/>
                    </a:solidFill>
                  </a:rPr>
                  <a:t>informale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]																		</a:t>
                </a:r>
                <a:endParaRPr lang="it-IT" b="1" dirty="0" smtClean="0">
                  <a:solidFill>
                    <a:srgbClr val="162DCF"/>
                  </a:solidFill>
                </a:endParaRPr>
              </a:p>
            </p:txBody>
          </p:sp>
        </mc:Choice>
        <mc:Fallback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2604" y="1045579"/>
                <a:ext cx="9598929" cy="5540416"/>
              </a:xfrm>
              <a:blipFill rotWithShape="0">
                <a:blip r:embed="rId2"/>
                <a:stretch>
                  <a:fillRect l="-444" t="-1211" r="-76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822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Delimitazione superiore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52604" y="1045579"/>
                <a:ext cx="9598929" cy="5540416"/>
              </a:xfrm>
            </p:spPr>
            <p:txBody>
              <a:bodyPr>
                <a:normAutofit/>
              </a:bodyPr>
              <a:lstStyle/>
              <a:p>
                <a:r>
                  <a:rPr lang="it-IT" b="1" dirty="0" smtClean="0">
                    <a:solidFill>
                      <a:schemeClr val="tx1"/>
                    </a:solidFill>
                  </a:rPr>
                  <a:t>Teorema (Delimitazione superiore)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: esiste una costante </a:t>
                </a:r>
                <a14:m>
                  <m:oMath xmlns:m="http://schemas.openxmlformats.org/officeDocument/2006/math">
                    <m:r>
                      <a:rPr lang="it-IT" sz="2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lang="it-IT" sz="2000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&gt; 0 tale che 				se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lang="it-IT" baseline="-25000" dirty="0">
                    <a:solidFill>
                      <a:schemeClr val="tx1"/>
                    </a:solidFill>
                  </a:rPr>
                  <a:t>1 </a:t>
                </a:r>
                <a:r>
                  <a:rPr lang="it-IT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n</m:t>
                                </m:r>
                              </m:e>
                            </m:func>
                          </m:num>
                          <m:den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n</m:t>
                            </m:r>
                          </m:den>
                        </m:f>
                      </m:e>
                    </m:rad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sz="2400" dirty="0" smtClean="0">
                    <a:solidFill>
                      <a:schemeClr val="tx1"/>
                    </a:solidFill>
                  </a:rPr>
                  <a:t>)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allora G(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n,r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)) è connesso </a:t>
                </a:r>
                <a:r>
                  <a:rPr lang="it-IT" i="1" dirty="0" smtClean="0">
                    <a:solidFill>
                      <a:schemeClr val="tx1"/>
                    </a:solidFill>
                  </a:rPr>
                  <a:t>con alta probabilità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	</a:t>
                </a:r>
              </a:p>
              <a:p>
                <a:pPr lvl="8"/>
                <a:endParaRPr lang="it-IT" sz="800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sia k(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&gt; 0 un intero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dipendente da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Partizioniamo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= [0, 1]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[0, 1]</a:t>
                </a:r>
                <a14:m>
                  <m:oMath xmlns:m="http://schemas.openxmlformats.org/officeDocument/2006/math">
                    <m:r>
                      <a:rPr lang="it-IT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in k</a:t>
                </a:r>
                <a:r>
                  <a:rPr lang="it-IT" sz="2000" baseline="30000" dirty="0" smtClean="0">
                    <a:solidFill>
                      <a:schemeClr val="tx1"/>
                    </a:solidFill>
                  </a:rPr>
                  <a:t>2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celle, ciascuna di lato 1/k(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endParaRPr lang="it-IT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e poniamo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pari alla lunghezza della 										  diagonale di una coppia di celle adiacenti</a:t>
                </a:r>
              </a:p>
              <a:p>
                <a:endParaRPr lang="it-IT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ossia,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sz="20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it-IT" sz="20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s-IS" sz="200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bg-BG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t-IT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k</m:t>
                                    </m:r>
                                    <m:r>
                                      <a:rPr lang="it-IT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it-IT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n</m:t>
                                    </m:r>
                                    <m:r>
                                      <a:rPr lang="it-IT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it-IT" sz="20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s-IS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bg-BG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t-IT" sz="2000" i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k</m:t>
                                    </m:r>
                                    <m:r>
                                      <a:rPr lang="it-IT" sz="2000" i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it-IT" sz="2000" i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n</m:t>
                                    </m:r>
                                    <m:r>
                                      <a:rPr lang="it-IT" sz="2000" i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it-IT" sz="2000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it-IT" sz="2000" dirty="0" smtClean="0">
                    <a:solidFill>
                      <a:schemeClr val="tx1"/>
                    </a:solidFill>
                  </a:rPr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bg-BG" sz="20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sz="20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5</m:t>
                            </m:r>
                          </m:e>
                        </m:rad>
                      </m:num>
                      <m:den>
                        <m:r>
                          <m:rPr>
                            <m:sty m:val="p"/>
                          </m:rP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endParaRPr lang="it-IT" sz="2000" dirty="0">
                  <a:solidFill>
                    <a:schemeClr val="tx1"/>
                  </a:solidFill>
                </a:endParaRPr>
              </a:p>
              <a:p>
                <a:endParaRPr lang="it-IT" dirty="0" smtClean="0">
                  <a:solidFill>
                    <a:srgbClr val="162DCF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2604" y="1045579"/>
                <a:ext cx="9598929" cy="5540416"/>
              </a:xfrm>
              <a:blipFill rotWithShape="0">
                <a:blip r:embed="rId2"/>
                <a:stretch>
                  <a:fillRect l="-444" t="-3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4" t="17972" r="28954" b="54916"/>
          <a:stretch/>
        </p:blipFill>
        <p:spPr>
          <a:xfrm>
            <a:off x="7292896" y="3329836"/>
            <a:ext cx="3568392" cy="340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5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Delimitazione superiore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52604" y="1045579"/>
                <a:ext cx="9598929" cy="5540416"/>
              </a:xfrm>
            </p:spPr>
            <p:txBody>
              <a:bodyPr>
                <a:normAutofit/>
              </a:bodyPr>
              <a:lstStyle/>
              <a:p>
                <a:r>
                  <a:rPr lang="it-IT" b="1" dirty="0" smtClean="0">
                    <a:solidFill>
                      <a:schemeClr val="tx1"/>
                    </a:solidFill>
                  </a:rPr>
                  <a:t>Teorema (Delimitazione superiore)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: esiste una costante </a:t>
                </a:r>
                <a14:m>
                  <m:oMath xmlns:m="http://schemas.openxmlformats.org/officeDocument/2006/math">
                    <m:r>
                      <a:rPr lang="it-IT" sz="2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lang="it-IT" sz="2000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&gt; 0 tale che 				se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lang="it-IT" baseline="-25000" dirty="0">
                    <a:solidFill>
                      <a:schemeClr val="tx1"/>
                    </a:solidFill>
                  </a:rPr>
                  <a:t>1 </a:t>
                </a:r>
                <a:r>
                  <a:rPr lang="it-IT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n</m:t>
                                </m:r>
                              </m:e>
                            </m:func>
                          </m:num>
                          <m:den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n</m:t>
                            </m:r>
                          </m:den>
                        </m:f>
                      </m:e>
                    </m:rad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sz="2400" dirty="0" smtClean="0">
                    <a:solidFill>
                      <a:schemeClr val="tx1"/>
                    </a:solidFill>
                  </a:rPr>
                  <a:t>)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allora G(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n,r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)) è connesso </a:t>
                </a:r>
                <a:r>
                  <a:rPr lang="it-IT" i="1" dirty="0" smtClean="0">
                    <a:solidFill>
                      <a:schemeClr val="tx1"/>
                    </a:solidFill>
                  </a:rPr>
                  <a:t>con alta probabilità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	</a:t>
                </a:r>
              </a:p>
              <a:p>
                <a:pPr lvl="8"/>
                <a:endParaRPr lang="it-IT" sz="800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poniamo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</a:t>
                </a:r>
                <a:r>
                  <a:rPr lang="it-IT" dirty="0">
                    <a:solidFill>
                      <a:schemeClr val="tx1"/>
                    </a:solidFill>
                  </a:rPr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bg-BG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sz="20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5</m:t>
                            </m:r>
                          </m:e>
                        </m:rad>
                      </m:num>
                      <m:den>
                        <m:r>
                          <m:rPr>
                            <m:sty m:val="p"/>
                          </m:rP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  <m: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 , ossia, pari alla lunghezza della diagonale di una coppia di celle adiacenti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ciascun </a:t>
                </a:r>
                <a:r>
                  <a:rPr lang="it-IT" dirty="0">
                    <a:solidFill>
                      <a:schemeClr val="tx1"/>
                    </a:solidFill>
                  </a:rPr>
                  <a:t>nodo in una qualsiasi cella è collegato da un arco a tutti i nodi (eventualmente) contenuti in tutte le celle adiacenti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Perciò, se </a:t>
                </a:r>
                <a:r>
                  <a:rPr lang="it-IT" dirty="0">
                    <a:solidFill>
                      <a:schemeClr val="tx1"/>
                    </a:solidFill>
                  </a:rPr>
                  <a:t>riuscissimo a dimostrare che</a:t>
                </a:r>
              </a:p>
              <a:p>
                <a:pPr lvl="1"/>
                <a:r>
                  <a:rPr lang="it-IT" sz="1800" dirty="0">
                    <a:solidFill>
                      <a:schemeClr val="tx1"/>
                    </a:solidFill>
                  </a:rPr>
                  <a:t>con alta probabilità</a:t>
                </a:r>
              </a:p>
              <a:p>
                <a:pPr lvl="1"/>
                <a:r>
                  <a:rPr lang="it-IT" sz="1800" dirty="0">
                    <a:solidFill>
                      <a:schemeClr val="tx1"/>
                    </a:solidFill>
                  </a:rPr>
                  <a:t>ciascuna cella contiene almeno un nodo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avremmo dimostrato che G(</a:t>
                </a:r>
                <a:r>
                  <a:rPr lang="it-IT" dirty="0" err="1">
                    <a:solidFill>
                      <a:schemeClr val="tx1"/>
                    </a:solidFill>
                  </a:rPr>
                  <a:t>n,r</a:t>
                </a:r>
                <a:r>
                  <a:rPr lang="it-IT" dirty="0">
                    <a:solidFill>
                      <a:schemeClr val="tx1"/>
                    </a:solidFill>
                  </a:rPr>
                  <a:t>(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)) è connesso 							     con alta probabilità</a:t>
                </a:r>
              </a:p>
              <a:p>
                <a:endParaRPr lang="it-IT" sz="2000" dirty="0">
                  <a:solidFill>
                    <a:schemeClr val="tx1"/>
                  </a:solidFill>
                </a:endParaRPr>
              </a:p>
              <a:p>
                <a:endParaRPr lang="it-IT" dirty="0" smtClean="0">
                  <a:solidFill>
                    <a:srgbClr val="162DCF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2604" y="1045579"/>
                <a:ext cx="9598929" cy="5540416"/>
              </a:xfrm>
              <a:blipFill rotWithShape="0">
                <a:blip r:embed="rId2"/>
                <a:stretch>
                  <a:fillRect l="-444" t="-3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4" t="17972" r="28954" b="54916"/>
          <a:stretch/>
        </p:blipFill>
        <p:spPr>
          <a:xfrm>
            <a:off x="8175633" y="3340987"/>
            <a:ext cx="3568392" cy="340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1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Delimitazione superiore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52604" y="892099"/>
                <a:ext cx="9598929" cy="596590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it-IT" sz="1600" dirty="0" smtClean="0">
                    <a:solidFill>
                      <a:schemeClr val="tx1"/>
                    </a:solidFill>
                  </a:rPr>
                  <a:t>Abbiamo posto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)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sz="16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it-IT" sz="16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s-IS" sz="160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bg-BG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sz="1600" b="0" i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t-IT" sz="1600" b="0" i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k</m:t>
                                    </m:r>
                                    <m:r>
                                      <a:rPr lang="it-IT" sz="1600" b="0" i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it-IT" sz="1600" b="0" i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n</m:t>
                                    </m:r>
                                    <m:r>
                                      <a:rPr lang="it-IT" sz="1600" b="0" i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it-IT" sz="16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it-IT" sz="16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s-IS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bg-BG" sz="16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sz="1600" b="0" i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t-IT" sz="1600" i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k</m:t>
                                    </m:r>
                                    <m:r>
                                      <a:rPr lang="it-IT" sz="1600" i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it-IT" sz="1600" i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n</m:t>
                                    </m:r>
                                    <m:r>
                                      <a:rPr lang="it-IT" sz="1600" i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it-IT" sz="1600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6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bg-BG" sz="16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sz="16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5</m:t>
                            </m:r>
                          </m:e>
                        </m:rad>
                      </m:num>
                      <m:den>
                        <m:r>
                          <m:rPr>
                            <m:sty m:val="p"/>
                          </m:rPr>
                          <a:rPr lang="it-IT" sz="16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 sz="16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sz="16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  <m:r>
                          <a:rPr lang="it-IT" sz="16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endParaRPr lang="it-IT" sz="1600" dirty="0" smtClean="0">
                  <a:solidFill>
                    <a:schemeClr val="tx1"/>
                  </a:solidFill>
                </a:endParaRPr>
              </a:p>
              <a:p>
                <a:pPr lvl="8"/>
                <a:endParaRPr lang="it-IT" sz="800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Dimostriamo, ora, che 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è possibile scegliere k(</a:t>
                </a:r>
                <a:r>
                  <a:rPr lang="it-IT" b="1" dirty="0" err="1" smtClean="0">
                    <a:solidFill>
                      <a:srgbClr val="DD51E7"/>
                    </a:solidFill>
                  </a:rPr>
                  <a:t>n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) in modo tale che, con alta probabilità,  nessuna cella è vuota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Invece di calcolare direttamente la probabilità di 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questo evento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calcoliamo la probabilità dell’evento complementare, ossia: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esiste almeno una cella vuota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perché è più facile!</a:t>
                </a:r>
              </a:p>
              <a:p>
                <a:pPr lvl="1"/>
                <a:r>
                  <a:rPr lang="it-IT" sz="1400" dirty="0" smtClean="0">
                    <a:solidFill>
                      <a:schemeClr val="tx1"/>
                    </a:solidFill>
                  </a:rPr>
                  <a:t>NB: da qui la prova si discosta da quella presentata nella dispensa</a:t>
                </a:r>
              </a:p>
              <a:p>
                <a:pPr lvl="5"/>
                <a:endParaRPr lang="it-IT" sz="800" dirty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Sia C una cella: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il primo passo sarà trovare </a:t>
                </a:r>
                <a:r>
                  <a:rPr lang="it-IT" dirty="0">
                    <a:solidFill>
                      <a:schemeClr val="tx1"/>
                    </a:solidFill>
                  </a:rPr>
                  <a:t>una delimitazione superiore a 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		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>
                    <a:solidFill>
                      <a:schemeClr val="tx1"/>
                    </a:solidFill>
                  </a:rPr>
                  <a:t>( C = </a:t>
                </a:r>
                <a14:m>
                  <m:oMath xmlns:m="http://schemas.openxmlformats.org/officeDocument/2006/math">
                    <m:r>
                      <a:rPr lang="it-IT" sz="20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∅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)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per farlo esprimiamo l‘evento “</a:t>
                </a:r>
                <a:r>
                  <a:rPr lang="it-IT" dirty="0">
                    <a:solidFill>
                      <a:schemeClr val="tx1"/>
                    </a:solidFill>
                  </a:rPr>
                  <a:t>C = </a:t>
                </a:r>
                <a14:m>
                  <m:oMath xmlns:m="http://schemas.openxmlformats.org/officeDocument/2006/math">
                    <m:r>
                      <a:rPr lang="it-IT" sz="20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∅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“ come intersezione di eventi che coinvolgono un opportuno insieme di variabili aleatorie: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l’evento “C </a:t>
                </a:r>
                <a:r>
                  <a:rPr lang="it-IT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it-IT" sz="20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∅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“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coincide con l‘evento “1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∉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C e 2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∉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C  e ... e 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∉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C“ che esprimiamo sinteticamente come </a:t>
                </a:r>
                <a:r>
                  <a:rPr lang="de-DE" dirty="0" smtClean="0">
                    <a:solidFill>
                      <a:schemeClr val="tx1"/>
                    </a:solidFill>
                  </a:rPr>
                  <a:t>“</a:t>
                </a:r>
                <a14:m>
                  <m:oMath xmlns:m="http://schemas.openxmlformats.org/officeDocument/2006/math">
                    <m:nary>
                      <m:naryPr>
                        <m:chr m:val="⋂"/>
                        <m:supHide m:val="on"/>
                        <m:ctrlPr>
                          <a:rPr lang="de-DE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 </m:t>
                        </m:r>
                        <m:r>
                          <m:rPr>
                            <m:sty m:val="p"/>
                          </m:rP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i</m:t>
                        </m:r>
                        <m: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r>
                          <m:rPr>
                            <m:sty m:val="p"/>
                          </m:rP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n</m:t>
                        </m:r>
                      </m:sub>
                      <m:sup/>
                      <m:e>
                        <m: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de-DE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i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∉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dirty="0" smtClean="0">
                    <a:solidFill>
                      <a:schemeClr val="tx1"/>
                    </a:solidFill>
                  </a:rPr>
                  <a:t>C)“   																						</a:t>
                </a:r>
              </a:p>
              <a:p>
                <a:r>
                  <a:rPr lang="de-DE" dirty="0" err="1">
                    <a:solidFill>
                      <a:schemeClr val="tx1"/>
                    </a:solidFill>
                  </a:rPr>
                  <a:t>Q</a:t>
                </a:r>
                <a:r>
                  <a:rPr lang="de-DE" dirty="0" err="1" smtClean="0">
                    <a:solidFill>
                      <a:schemeClr val="tx1"/>
                    </a:solidFill>
                  </a:rPr>
                  <a:t>uindi</a:t>
                </a:r>
                <a:r>
                  <a:rPr lang="de-DE" dirty="0" smtClean="0">
                    <a:solidFill>
                      <a:schemeClr val="tx1"/>
                    </a:solidFill>
                  </a:rPr>
                  <a:t>,  P(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C </a:t>
                </a:r>
                <a:r>
                  <a:rPr lang="it-IT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it-IT" sz="20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∅</m:t>
                    </m:r>
                  </m:oMath>
                </a14:m>
                <a:r>
                  <a:rPr lang="de-DE" dirty="0" smtClean="0">
                    <a:solidFill>
                      <a:schemeClr val="tx1"/>
                    </a:solidFill>
                  </a:rPr>
                  <a:t> ) = P(</a:t>
                </a:r>
                <a14:m>
                  <m:oMath xmlns:m="http://schemas.openxmlformats.org/officeDocument/2006/math">
                    <m:nary>
                      <m:naryPr>
                        <m:chr m:val="⋂"/>
                        <m:supHide m:val="on"/>
                        <m:ctrlPr>
                          <a:rPr lang="de-DE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 </m:t>
                        </m:r>
                        <m:r>
                          <m:rPr>
                            <m:sty m:val="p"/>
                          </m:rP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i</m:t>
                        </m:r>
                        <m: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r>
                          <m:rPr>
                            <m:sty m:val="p"/>
                          </m:rP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n</m:t>
                        </m:r>
                      </m:sub>
                      <m:sup/>
                      <m:e>
                        <m: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(</a:t>
                </a:r>
                <a:r>
                  <a:rPr lang="it-IT" dirty="0">
                    <a:solidFill>
                      <a:schemeClr val="tx1"/>
                    </a:solidFill>
                  </a:rPr>
                  <a:t>i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∉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de-DE" dirty="0">
                    <a:solidFill>
                      <a:schemeClr val="tx1"/>
                    </a:solidFill>
                  </a:rPr>
                  <a:t>C</a:t>
                </a:r>
                <a:r>
                  <a:rPr lang="de-DE" dirty="0" smtClean="0">
                    <a:solidFill>
                      <a:schemeClr val="tx1"/>
                    </a:solidFill>
                  </a:rPr>
                  <a:t>) )</a:t>
                </a:r>
                <a:endParaRPr lang="de-DE" dirty="0">
                  <a:solidFill>
                    <a:schemeClr val="tx1"/>
                  </a:solidFill>
                </a:endParaRPr>
              </a:p>
              <a:p>
                <a:endParaRPr lang="it-IT" dirty="0">
                  <a:solidFill>
                    <a:schemeClr val="tx1"/>
                  </a:solidFill>
                </a:endParaRPr>
              </a:p>
              <a:p>
                <a:endParaRPr lang="it-IT" dirty="0" smtClean="0">
                  <a:solidFill>
                    <a:srgbClr val="162DCF"/>
                  </a:solidFill>
                </a:endParaRPr>
              </a:p>
            </p:txBody>
          </p:sp>
        </mc:Choice>
        <mc:Fallback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2604" y="892099"/>
                <a:ext cx="9598929" cy="5965901"/>
              </a:xfrm>
              <a:blipFill rotWithShape="0">
                <a:blip r:embed="rId2"/>
                <a:stretch>
                  <a:fillRect l="-444" b="-24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35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Delimitazione superiore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52604" y="945218"/>
                <a:ext cx="9598929" cy="5540416"/>
              </a:xfrm>
            </p:spPr>
            <p:txBody>
              <a:bodyPr>
                <a:normAutofit/>
              </a:bodyPr>
              <a:lstStyle/>
              <a:p>
                <a:r>
                  <a:rPr lang="it-IT" sz="1600" dirty="0" smtClean="0">
                    <a:solidFill>
                      <a:schemeClr val="tx1"/>
                    </a:solidFill>
                  </a:rPr>
                  <a:t>Abbiamo posto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)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sz="16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it-IT" sz="16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s-IS" sz="160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bg-BG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sz="1600" b="0" i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t-IT" sz="1600" b="0" i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k</m:t>
                                    </m:r>
                                    <m:r>
                                      <a:rPr lang="it-IT" sz="1600" b="0" i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it-IT" sz="1600" b="0" i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n</m:t>
                                    </m:r>
                                    <m:r>
                                      <a:rPr lang="it-IT" sz="1600" b="0" i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it-IT" sz="16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it-IT" sz="16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s-IS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bg-BG" sz="16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sz="1600" b="0" i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t-IT" sz="1600" i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k</m:t>
                                    </m:r>
                                    <m:r>
                                      <a:rPr lang="it-IT" sz="1600" i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it-IT" sz="1600" i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n</m:t>
                                    </m:r>
                                    <m:r>
                                      <a:rPr lang="it-IT" sz="1600" i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it-IT" sz="1600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6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bg-BG" sz="16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sz="16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5</m:t>
                            </m:r>
                          </m:e>
                        </m:rad>
                      </m:num>
                      <m:den>
                        <m:r>
                          <m:rPr>
                            <m:sty m:val="p"/>
                          </m:rPr>
                          <a:rPr lang="it-IT" sz="16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 sz="16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sz="16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  <m:r>
                          <a:rPr lang="it-IT" sz="16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endParaRPr lang="it-IT" sz="1600" dirty="0" smtClean="0">
                  <a:solidFill>
                    <a:schemeClr val="tx1"/>
                  </a:solidFill>
                </a:endParaRPr>
              </a:p>
              <a:p>
                <a:pPr lvl="8"/>
                <a:endParaRPr lang="it-IT" sz="800" dirty="0" smtClean="0">
                  <a:solidFill>
                    <a:schemeClr val="tx1"/>
                  </a:solidFill>
                </a:endParaRPr>
              </a:p>
              <a:p>
                <a:r>
                  <a:rPr lang="de-DE" dirty="0" err="1" smtClean="0">
                    <a:solidFill>
                      <a:schemeClr val="tx1"/>
                    </a:solidFill>
                  </a:rPr>
                  <a:t>sia</a:t>
                </a:r>
                <a:r>
                  <a:rPr lang="de-DE" dirty="0" smtClean="0">
                    <a:solidFill>
                      <a:schemeClr val="tx1"/>
                    </a:solidFill>
                  </a:rPr>
                  <a:t> C </a:t>
                </a:r>
                <a:r>
                  <a:rPr lang="de-DE" dirty="0" err="1" smtClean="0">
                    <a:solidFill>
                      <a:schemeClr val="tx1"/>
                    </a:solidFill>
                  </a:rPr>
                  <a:t>una</a:t>
                </a:r>
                <a:r>
                  <a:rPr lang="de-DE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dirty="0" err="1" smtClean="0">
                    <a:solidFill>
                      <a:schemeClr val="tx1"/>
                    </a:solidFill>
                  </a:rPr>
                  <a:t>cella</a:t>
                </a:r>
                <a:r>
                  <a:rPr lang="de-DE" dirty="0" smtClean="0">
                    <a:solidFill>
                      <a:schemeClr val="tx1"/>
                    </a:solidFill>
                  </a:rPr>
                  <a:t>:      P</a:t>
                </a:r>
                <a:r>
                  <a:rPr lang="de-DE" dirty="0">
                    <a:solidFill>
                      <a:schemeClr val="tx1"/>
                    </a:solidFill>
                  </a:rPr>
                  <a:t>( </a:t>
                </a:r>
                <a:r>
                  <a:rPr lang="it-IT" dirty="0">
                    <a:solidFill>
                      <a:schemeClr val="tx1"/>
                    </a:solidFill>
                  </a:rPr>
                  <a:t>C = </a:t>
                </a:r>
                <a14:m>
                  <m:oMath xmlns:m="http://schemas.openxmlformats.org/officeDocument/2006/math">
                    <m:r>
                      <a:rPr lang="it-IT" sz="20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∅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) = P(</a:t>
                </a:r>
                <a14:m>
                  <m:oMath xmlns:m="http://schemas.openxmlformats.org/officeDocument/2006/math">
                    <m:nary>
                      <m:naryPr>
                        <m:chr m:val="⋂"/>
                        <m:supHide m:val="on"/>
                        <m:ctrlPr>
                          <a:rPr lang="de-DE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 </m:t>
                        </m:r>
                        <m:r>
                          <m:rPr>
                            <m:sty m:val="p"/>
                          </m:rP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i</m:t>
                        </m:r>
                        <m: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r>
                          <m:rPr>
                            <m:sty m:val="p"/>
                          </m:rP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n</m:t>
                        </m:r>
                      </m:sub>
                      <m:sup/>
                      <m:e>
                        <m: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(</a:t>
                </a:r>
                <a:r>
                  <a:rPr lang="it-IT" dirty="0">
                    <a:solidFill>
                      <a:schemeClr val="tx1"/>
                    </a:solidFill>
                  </a:rPr>
                  <a:t>i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∉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de-DE" dirty="0">
                    <a:solidFill>
                      <a:schemeClr val="tx1"/>
                    </a:solidFill>
                  </a:rPr>
                  <a:t>C) </a:t>
                </a:r>
                <a:r>
                  <a:rPr lang="de-DE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poiché i nodi sono posizionati in </a:t>
                </a:r>
                <a:r>
                  <a:rPr lang="it-IT" dirty="0" err="1">
                    <a:solidFill>
                      <a:schemeClr val="tx1"/>
                    </a:solidFill>
                  </a:rPr>
                  <a:t>Q</a:t>
                </a:r>
                <a:r>
                  <a:rPr lang="it-IT" dirty="0">
                    <a:solidFill>
                      <a:schemeClr val="tx1"/>
                    </a:solidFill>
                  </a:rPr>
                  <a:t> indipendentemente gli uni dagli altri,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			</a:t>
                </a:r>
                <a:r>
                  <a:rPr lang="de-DE" dirty="0" smtClean="0">
                    <a:solidFill>
                      <a:schemeClr val="tx1"/>
                    </a:solidFill>
                  </a:rPr>
                  <a:t>P </a:t>
                </a:r>
                <a:r>
                  <a:rPr lang="de-DE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nary>
                      <m:naryPr>
                        <m:chr m:val="⋂"/>
                        <m:supHide m:val="on"/>
                        <m:ctrlPr>
                          <a:rPr lang="de-DE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 </m:t>
                        </m:r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(i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∉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C)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it-IT" sz="20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 </m:t>
                        </m:r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de-DE" dirty="0" smtClean="0">
                    <a:solidFill>
                      <a:schemeClr val="tx1"/>
                    </a:solidFill>
                  </a:rPr>
                  <a:t>P(</a:t>
                </a:r>
                <a:r>
                  <a:rPr lang="it-IT" dirty="0">
                    <a:solidFill>
                      <a:schemeClr val="tx1"/>
                    </a:solidFill>
                  </a:rPr>
                  <a:t>i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∉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de-DE" dirty="0">
                    <a:solidFill>
                      <a:schemeClr val="tx1"/>
                    </a:solidFill>
                  </a:rPr>
                  <a:t>C</a:t>
                </a:r>
                <a:r>
                  <a:rPr lang="de-DE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lvl="8"/>
                <a:endParaRPr lang="de-DE" sz="800" dirty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Sia i un nodo: la probabilità che il nodo i sia scelto all’interno della cella C è pari al rapporto fra l’area di C e l’area del quadrato </a:t>
                </a:r>
                <a:r>
                  <a:rPr lang="it-IT" dirty="0">
                    <a:solidFill>
                      <a:schemeClr val="tx1"/>
                    </a:solidFill>
                  </a:rPr>
                  <a:t>Q = [0, 1]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[0, 1]</a:t>
                </a:r>
                <a14:m>
                  <m:oMath xmlns:m="http://schemas.openxmlformats.org/officeDocument/2006/math">
                    <m:r>
                      <a:rPr lang="it-IT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endParaRPr lang="it-IT" dirty="0" smtClean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e, naturalmente, l’area di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è pari a 1</a:t>
                </a:r>
                <a:endParaRPr lang="it-IT" sz="800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Quindi</a:t>
                </a:r>
                <a:r>
                  <a:rPr lang="it-IT" dirty="0">
                    <a:solidFill>
                      <a:schemeClr val="tx1"/>
                    </a:solidFill>
                  </a:rPr>
                  <a:t>: 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(i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C)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area</m:t>
                        </m:r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di</m:t>
                        </m:r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C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area</m:t>
                        </m:r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di</m:t>
                        </m:r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Q</m:t>
                        </m:r>
                      </m:den>
                    </m:f>
                  </m:oMath>
                </a14:m>
                <a:r>
                  <a:rPr lang="it-IT" sz="2000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bg-BG" sz="20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it-IT" sz="20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k</m:t>
                            </m:r>
                          </m:e>
                          <m:sup>
                            <m:r>
                              <a:rPr lang="it-IT" sz="20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  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         				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											    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		e </a:t>
                </a:r>
                <a:r>
                  <a:rPr lang="it-IT" dirty="0">
                    <a:solidFill>
                      <a:schemeClr val="tx1"/>
                    </a:solidFill>
                  </a:rPr>
                  <a:t>conseguentemente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(i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∉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C) = 1 -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bg-BG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it-IT" sz="2000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k</m:t>
                            </m:r>
                          </m:e>
                          <m:sup>
                            <m:r>
                              <a:rPr lang="it-IT" sz="2000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it-IT" sz="20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sz="20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  <m:r>
                          <a:rPr lang="it-IT" sz="20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endParaRPr lang="it-IT" sz="800" dirty="0" smtClean="0">
                  <a:solidFill>
                    <a:schemeClr val="tx1"/>
                  </a:solidFill>
                </a:endParaRPr>
              </a:p>
              <a:p>
                <a:pPr lvl="8"/>
                <a:endParaRPr lang="it-IT" sz="800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allora,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 C =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∅</m:t>
                    </m:r>
                  </m:oMath>
                </a14:m>
                <a:r>
                  <a:rPr lang="de-DE" dirty="0" smtClean="0">
                    <a:solidFill>
                      <a:schemeClr val="tx1"/>
                    </a:solidFill>
                  </a:rPr>
                  <a:t> ) = P (</a:t>
                </a:r>
                <a14:m>
                  <m:oMath xmlns:m="http://schemas.openxmlformats.org/officeDocument/2006/math">
                    <m:nary>
                      <m:naryPr>
                        <m:chr m:val="⋂"/>
                        <m:supHide m:val="on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 </m:t>
                        </m:r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de-DE" dirty="0" smtClean="0">
                    <a:solidFill>
                      <a:schemeClr val="tx1"/>
                    </a:solidFill>
                  </a:rPr>
                  <a:t>(i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∉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C) ) </a:t>
                </a:r>
                <a:r>
                  <a:rPr lang="it-IT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 </m:t>
                        </m:r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P(</a:t>
                </a:r>
                <a:r>
                  <a:rPr lang="it-IT" dirty="0">
                    <a:solidFill>
                      <a:schemeClr val="tx1"/>
                    </a:solidFill>
                  </a:rPr>
                  <a:t>i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∉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de-DE" dirty="0">
                    <a:solidFill>
                      <a:schemeClr val="tx1"/>
                    </a:solidFill>
                  </a:rPr>
                  <a:t>C</a:t>
                </a:r>
                <a:r>
                  <a:rPr lang="de-DE" dirty="0" smtClean="0">
                    <a:solidFill>
                      <a:schemeClr val="tx1"/>
                    </a:solidFill>
                  </a:rPr>
                  <a:t>)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0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s-IS" sz="20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it-IT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bg-BG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it-IT" sz="2000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bg-BG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 sz="2000" i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k</m:t>
                                    </m:r>
                                  </m:e>
                                  <m:sup>
                                    <m:r>
                                      <a:rPr lang="it-IT" sz="2000" i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it-IT" sz="2000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2000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n</m:t>
                                </m:r>
                                <m:r>
                                  <a:rPr lang="it-IT" sz="2000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de-DE" dirty="0" smtClean="0">
                    <a:solidFill>
                      <a:schemeClr val="tx1"/>
                    </a:solidFill>
                  </a:rPr>
                  <a:t> </a:t>
                </a:r>
                <a:endParaRPr lang="it-IT" sz="20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2604" y="945218"/>
                <a:ext cx="9598929" cy="5540416"/>
              </a:xfrm>
              <a:blipFill rotWithShape="0">
                <a:blip r:embed="rId3"/>
                <a:stretch>
                  <a:fillRect l="-44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577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Delimitazione superiore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52604" y="1045579"/>
                <a:ext cx="9598929" cy="5540416"/>
              </a:xfrm>
            </p:spPr>
            <p:txBody>
              <a:bodyPr>
                <a:normAutofit/>
              </a:bodyPr>
              <a:lstStyle/>
              <a:p>
                <a:r>
                  <a:rPr lang="it-IT" sz="1600" dirty="0" smtClean="0">
                    <a:solidFill>
                      <a:schemeClr val="tx1"/>
                    </a:solidFill>
                  </a:rPr>
                  <a:t>Abbiamo posto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)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sz="16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it-IT" sz="16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s-IS" sz="160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bg-BG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sz="1600" b="0" i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t-IT" sz="1600" b="0" i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k</m:t>
                                    </m:r>
                                    <m:r>
                                      <a:rPr lang="it-IT" sz="1600" b="0" i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it-IT" sz="1600" b="0" i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n</m:t>
                                    </m:r>
                                    <m:r>
                                      <a:rPr lang="it-IT" sz="1600" b="0" i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it-IT" sz="16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it-IT" sz="16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s-IS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bg-BG" sz="16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sz="1600" b="0" i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t-IT" sz="1600" i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k</m:t>
                                    </m:r>
                                    <m:r>
                                      <a:rPr lang="it-IT" sz="1600" i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it-IT" sz="1600" i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n</m:t>
                                    </m:r>
                                    <m:r>
                                      <a:rPr lang="it-IT" sz="1600" i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it-IT" sz="1600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6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bg-BG" sz="16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sz="16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5</m:t>
                            </m:r>
                          </m:e>
                        </m:rad>
                      </m:num>
                      <m:den>
                        <m:r>
                          <m:rPr>
                            <m:sty m:val="p"/>
                          </m:rPr>
                          <a:rPr lang="it-IT" sz="16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 sz="16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sz="16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  <m:r>
                          <a:rPr lang="it-IT" sz="16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endParaRPr lang="it-IT" sz="1600" dirty="0" smtClean="0">
                  <a:solidFill>
                    <a:schemeClr val="tx1"/>
                  </a:solidFill>
                </a:endParaRPr>
              </a:p>
              <a:p>
                <a:pPr lvl="8"/>
                <a:endParaRPr lang="it-IT" sz="800" dirty="0" smtClean="0">
                  <a:solidFill>
                    <a:schemeClr val="tx1"/>
                  </a:solidFill>
                </a:endParaRPr>
              </a:p>
              <a:p>
                <a:r>
                  <a:rPr lang="de-DE" dirty="0" err="1">
                    <a:solidFill>
                      <a:schemeClr val="tx1"/>
                    </a:solidFill>
                  </a:rPr>
                  <a:t>sia</a:t>
                </a:r>
                <a:r>
                  <a:rPr lang="de-DE" dirty="0">
                    <a:solidFill>
                      <a:schemeClr val="tx1"/>
                    </a:solidFill>
                  </a:rPr>
                  <a:t> C </a:t>
                </a:r>
                <a:r>
                  <a:rPr lang="de-DE" dirty="0" err="1">
                    <a:solidFill>
                      <a:schemeClr val="tx1"/>
                    </a:solidFill>
                  </a:rPr>
                  <a:t>una</a:t>
                </a:r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r>
                  <a:rPr lang="de-DE" dirty="0" err="1">
                    <a:solidFill>
                      <a:schemeClr val="tx1"/>
                    </a:solidFill>
                  </a:rPr>
                  <a:t>cella</a:t>
                </a:r>
                <a:r>
                  <a:rPr lang="de-DE" dirty="0">
                    <a:solidFill>
                      <a:schemeClr val="tx1"/>
                    </a:solidFill>
                  </a:rPr>
                  <a:t>: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 C = </a:t>
                </a:r>
                <a14:m>
                  <m:oMath xmlns:m="http://schemas.openxmlformats.org/officeDocument/2006/math">
                    <m:r>
                      <a:rPr lang="it-IT" sz="2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∅</m:t>
                    </m:r>
                  </m:oMath>
                </a14:m>
                <a:r>
                  <a:rPr lang="de-DE" dirty="0" smtClean="0">
                    <a:solidFill>
                      <a:schemeClr val="tx1"/>
                    </a:solidFill>
                  </a:rPr>
                  <a:t> 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0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s-IS" sz="20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it-IT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bg-BG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it-IT" sz="2000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bg-BG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 sz="2000" i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k</m:t>
                                    </m:r>
                                  </m:e>
                                  <m:sup>
                                    <m:r>
                                      <a:rPr lang="it-IT" sz="2000" i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it-IT" sz="2000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2000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n</m:t>
                                </m:r>
                                <m:r>
                                  <a:rPr lang="it-IT" sz="2000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de-DE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A questo punto, </a:t>
                </a:r>
                <a:r>
                  <a:rPr lang="it-IT" dirty="0" err="1">
                    <a:solidFill>
                      <a:schemeClr val="tx1"/>
                    </a:solidFill>
                  </a:rPr>
                  <a:t>P</a:t>
                </a:r>
                <a:r>
                  <a:rPr lang="it-IT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it-IT" sz="20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∃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C: C = </a:t>
                </a:r>
                <a14:m>
                  <m:oMath xmlns:m="http://schemas.openxmlformats.org/officeDocument/2006/math">
                    <m:r>
                      <a:rPr lang="it-IT" sz="20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∅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) = </a:t>
                </a:r>
                <a:r>
                  <a:rPr lang="it-IT" dirty="0" err="1">
                    <a:solidFill>
                      <a:schemeClr val="tx1"/>
                    </a:solidFill>
                  </a:rPr>
                  <a:t>P</a:t>
                </a:r>
                <a:r>
                  <a:rPr lang="it-IT" dirty="0">
                    <a:solidFill>
                      <a:schemeClr val="tx1"/>
                    </a:solidFill>
                  </a:rPr>
                  <a:t>(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supHide m:val="on"/>
                        <m:ctrlP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7"/>
                          </m:rP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C</m:t>
                        </m:r>
                        <m: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∈ </m:t>
                        </m:r>
                        <m:r>
                          <m:rPr>
                            <m:sty m:val="p"/>
                          </m:rP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Q</m:t>
                        </m:r>
                      </m:sub>
                      <m:sup/>
                      <m:e>
                        <m: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[ C </a:t>
                </a:r>
                <a:r>
                  <a:rPr lang="it-IT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it-IT" sz="20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∅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])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de-DE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7"/>
                          </m:rP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C</m:t>
                        </m:r>
                        <m: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∈ </m:t>
                        </m:r>
                        <m:r>
                          <m:rPr>
                            <m:sty m:val="p"/>
                          </m:rP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Q</m:t>
                        </m:r>
                      </m:sub>
                      <m:sup/>
                      <m:e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dirty="0" err="1">
                    <a:solidFill>
                      <a:schemeClr val="tx1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 C </a:t>
                </a:r>
                <a:r>
                  <a:rPr lang="it-IT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it-IT" sz="20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∅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)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dove l’ultima disuguaglianza segue dallo Union </a:t>
                </a:r>
                <a:r>
                  <a:rPr lang="it-IT" dirty="0" err="1">
                    <a:solidFill>
                      <a:schemeClr val="tx1"/>
                    </a:solidFill>
                  </a:rPr>
                  <a:t>Bound</a:t>
                </a:r>
                <a:r>
                  <a:rPr lang="it-IT" dirty="0">
                    <a:solidFill>
                      <a:schemeClr val="tx1"/>
                    </a:solidFill>
                  </a:rPr>
                  <a:t>: la probabilità dell’unione di eventi è minore o uguale della somma delle probabilità dei singoli eventi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e quindi </a:t>
                </a:r>
                <a:r>
                  <a:rPr lang="it-IT" dirty="0">
                    <a:solidFill>
                      <a:schemeClr val="tx1"/>
                    </a:solidFill>
                  </a:rPr>
                  <a:t>P(</a:t>
                </a:r>
                <a14:m>
                  <m:oMath xmlns:m="http://schemas.openxmlformats.org/officeDocument/2006/math">
                    <m:r>
                      <a:rPr lang="it-IT" sz="20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∃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C: C = </a:t>
                </a:r>
                <a14:m>
                  <m:oMath xmlns:m="http://schemas.openxmlformats.org/officeDocument/2006/math">
                    <m:r>
                      <a:rPr lang="it-IT" sz="20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∅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k</a:t>
                </a:r>
                <a:r>
                  <a:rPr lang="it-IT" sz="2000" baseline="30000" dirty="0" smtClean="0">
                    <a:solidFill>
                      <a:schemeClr val="tx1"/>
                    </a:solidFill>
                  </a:rPr>
                  <a:t>2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s-I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bg-BG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it-IT" sz="2000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bg-BG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 sz="2000" i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k</m:t>
                                    </m:r>
                                  </m:e>
                                  <m:sup>
                                    <m:r>
                                      <a:rPr lang="it-IT" sz="2000" i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it-IT" sz="2000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2000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n</m:t>
                                </m:r>
                                <m:r>
                                  <a:rPr lang="it-IT" sz="2000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it-IT" sz="20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sup>
                    </m:sSup>
                  </m:oMath>
                </a14:m>
                <a:endParaRPr lang="it-IT" sz="2000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da cui, sostituendo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bg-BG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sz="20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5</m:t>
                            </m:r>
                          </m:e>
                        </m:rad>
                      </m:num>
                      <m:den>
                        <m:r>
                          <m:rPr>
                            <m:sty m:val="p"/>
                          </m:rP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r</m:t>
                        </m:r>
                        <m: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  <m: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a k(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), </a:t>
                </a:r>
                <a:r>
                  <a:rPr lang="it-IT" dirty="0">
                    <a:solidFill>
                      <a:schemeClr val="tx1"/>
                    </a:solidFill>
                  </a:rPr>
                  <a:t>P(</a:t>
                </a:r>
                <a14:m>
                  <m:oMath xmlns:m="http://schemas.openxmlformats.org/officeDocument/2006/math">
                    <m:r>
                      <a:rPr lang="it-IT" sz="20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∃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C: C = </a:t>
                </a:r>
                <a14:m>
                  <m:oMath xmlns:m="http://schemas.openxmlformats.org/officeDocument/2006/math">
                    <m:r>
                      <a:rPr lang="it-IT" sz="20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∅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5</m:t>
                        </m:r>
                      </m:num>
                      <m:den>
                        <m:sSup>
                          <m:sSupPr>
                            <m:ctrlPr>
                              <a:rPr lang="bg-BG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it-IT" sz="20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r</m:t>
                            </m:r>
                          </m:e>
                          <m:sup>
                            <m:r>
                              <a:rPr lang="it-IT" sz="20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  <m: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den>
                    </m:f>
                    <m:sSup>
                      <m:sSupPr>
                        <m:ctrlP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s-I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it-IT" sz="20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bg-BG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bg-BG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 sz="200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r</m:t>
                                    </m:r>
                                  </m:e>
                                  <m:sup>
                                    <m:r>
                                      <a:rPr lang="it-IT" sz="200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it-IT" sz="20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20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n</m:t>
                                </m:r>
                                <m:r>
                                  <a:rPr lang="it-IT" sz="20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it-IT" sz="20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5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sup>
                    </m:sSup>
                  </m:oMath>
                </a14:m>
                <a:endParaRPr lang="it-IT" sz="2000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infine, ponendo </a:t>
                </a:r>
                <a:r>
                  <a:rPr lang="it-IT" b="1" dirty="0" err="1" smtClean="0">
                    <a:solidFill>
                      <a:srgbClr val="C00000"/>
                    </a:solidFill>
                  </a:rPr>
                  <a:t>r</a:t>
                </a:r>
                <a:r>
                  <a:rPr lang="it-IT" b="1" dirty="0" smtClean="0">
                    <a:solidFill>
                      <a:srgbClr val="C00000"/>
                    </a:solidFill>
                  </a:rPr>
                  <a:t>(</a:t>
                </a:r>
                <a:r>
                  <a:rPr lang="it-IT" b="1" dirty="0" err="1" smtClean="0">
                    <a:solidFill>
                      <a:srgbClr val="C00000"/>
                    </a:solidFill>
                  </a:rPr>
                  <a:t>n</a:t>
                </a:r>
                <a:r>
                  <a:rPr lang="it-IT" b="1" dirty="0">
                    <a:solidFill>
                      <a:srgbClr val="C00000"/>
                    </a:solidFill>
                  </a:rPr>
                  <a:t>) =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𝜸</m:t>
                    </m:r>
                  </m:oMath>
                </a14:m>
                <a:r>
                  <a:rPr lang="it-IT" b="1" baseline="-25000" dirty="0">
                    <a:solidFill>
                      <a:srgbClr val="C00000"/>
                    </a:solidFill>
                  </a:rPr>
                  <a:t>1 </a:t>
                </a:r>
                <a:r>
                  <a:rPr lang="it-IT" sz="2400" b="1" dirty="0">
                    <a:solidFill>
                      <a:srgbClr val="C00000"/>
                    </a:solidFill>
                  </a:rPr>
                  <a:t>(</a:t>
                </a:r>
                <a:r>
                  <a:rPr lang="it-IT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bg-BG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it-IT" b="1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a:rPr lang="it-IT" b="1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𝒍𝒏</m:t>
                                </m:r>
                              </m:fName>
                              <m:e>
                                <m:r>
                                  <a:rPr lang="it-IT" b="1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𝒏</m:t>
                                </m:r>
                              </m:e>
                            </m:func>
                          </m:num>
                          <m:den>
                            <m:r>
                              <a:rPr lang="it-IT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𝒏</m:t>
                            </m:r>
                          </m:den>
                        </m:f>
                      </m:e>
                    </m:rad>
                  </m:oMath>
                </a14:m>
                <a:r>
                  <a:rPr lang="it-IT" b="1" dirty="0">
                    <a:solidFill>
                      <a:srgbClr val="C00000"/>
                    </a:solidFill>
                  </a:rPr>
                  <a:t> </a:t>
                </a:r>
                <a:r>
                  <a:rPr lang="it-IT" sz="2400" b="1" dirty="0">
                    <a:solidFill>
                      <a:srgbClr val="C00000"/>
                    </a:solidFill>
                  </a:rPr>
                  <a:t>)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otteniamo 																		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it-IT" sz="20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∃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C: C = </a:t>
                </a:r>
                <a14:m>
                  <m:oMath xmlns:m="http://schemas.openxmlformats.org/officeDocument/2006/math">
                    <m:r>
                      <a:rPr lang="it-IT" sz="20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∅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5</m:t>
                        </m:r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num>
                      <m:den>
                        <m:sSubSup>
                          <m:sSubSup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it-IT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it-IT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func>
                          <m:funcPr>
                            <m:ctrlPr>
                              <a:rPr lang="it-IT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 sz="20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it-IT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func>
                      </m:den>
                    </m:f>
                    <m:sSup>
                      <m:sSupPr>
                        <m:ctrlP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s-I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it-IT" sz="20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bg-BG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it-IT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it-IT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  <m:func>
                                  <m:funcPr>
                                    <m:ctrlPr>
                                      <a:rPr lang="it-IT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 sz="200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it-IT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it-IT" sz="20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5</m:t>
                                </m:r>
                                <m:r>
                                  <a:rPr lang="it-IT" sz="20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sup>
                    </m:sSup>
                  </m:oMath>
                </a14:m>
                <a:endParaRPr lang="it-IT" sz="2000" dirty="0" smtClean="0">
                  <a:solidFill>
                    <a:schemeClr val="tx1"/>
                  </a:solidFill>
                </a:endParaRPr>
              </a:p>
              <a:p>
                <a:endParaRPr lang="it-IT" dirty="0" smtClean="0">
                  <a:solidFill>
                    <a:srgbClr val="162DCF"/>
                  </a:solidFill>
                </a:endParaRPr>
              </a:p>
            </p:txBody>
          </p:sp>
        </mc:Choice>
        <mc:Fallback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2604" y="1045579"/>
                <a:ext cx="9598929" cy="5540416"/>
              </a:xfrm>
              <a:blipFill rotWithShape="0">
                <a:blip r:embed="rId2"/>
                <a:stretch>
                  <a:fillRect l="-44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5192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Delimitazione superiore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52604" y="1045579"/>
                <a:ext cx="9598929" cy="5540416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A questo punto, ci occorre un risultato tecnico</a:t>
                </a:r>
              </a:p>
              <a:p>
                <a:pPr lvl="7"/>
                <a:endParaRPr lang="it-IT" sz="800" dirty="0" smtClean="0">
                  <a:solidFill>
                    <a:schemeClr val="tx1"/>
                  </a:solidFill>
                </a:endParaRPr>
              </a:p>
              <a:p>
                <a:r>
                  <a:rPr lang="it-IT" b="1" u="sng" dirty="0" smtClean="0">
                    <a:solidFill>
                      <a:schemeClr val="tx1"/>
                    </a:solidFill>
                  </a:rPr>
                  <a:t>Lemma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: </a:t>
                </a:r>
                <a:r>
                  <a:rPr lang="it-IT" b="1" dirty="0" smtClean="0"/>
                  <a:t>Per ogni x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b="1" dirty="0" smtClean="0"/>
                  <a:t> </a:t>
                </a:r>
                <a14:m>
                  <m:oMath xmlns:m="http://schemas.openxmlformats.org/officeDocument/2006/math">
                    <m:r>
                      <a:rPr lang="it-IT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it-IT" b="1" dirty="0" smtClean="0"/>
                  <a:t> : 1</a:t>
                </a:r>
                <a:r>
                  <a:rPr lang="it-IT" b="1" dirty="0"/>
                  <a:t>−</a:t>
                </a:r>
                <a:r>
                  <a:rPr lang="it-IT" b="1" dirty="0" smtClean="0"/>
                  <a:t>x ≤ e</a:t>
                </a:r>
                <a:r>
                  <a:rPr lang="it-IT" sz="2000" b="1" baseline="30000" dirty="0"/>
                  <a:t>−x</a:t>
                </a:r>
                <a:r>
                  <a:rPr lang="it-IT" b="1" dirty="0" smtClean="0"/>
                  <a:t>. Inoltre, se x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b="1" dirty="0" smtClean="0"/>
                  <a:t> 0 </a:t>
                </a:r>
                <a:r>
                  <a:rPr lang="it-IT" b="1" dirty="0" smtClean="0"/>
                  <a:t>allora 1</a:t>
                </a:r>
                <a:r>
                  <a:rPr lang="it-IT" b="1" dirty="0"/>
                  <a:t>−</a:t>
                </a:r>
                <a:r>
                  <a:rPr lang="it-IT" b="1" dirty="0" smtClean="0"/>
                  <a:t>x &lt; e</a:t>
                </a:r>
                <a:r>
                  <a:rPr lang="it-IT" sz="2000" b="1" baseline="30000" dirty="0"/>
                  <a:t>−x</a:t>
                </a:r>
                <a:r>
                  <a:rPr lang="it-IT" b="1" dirty="0"/>
                  <a:t>. </a:t>
                </a:r>
                <a:endParaRPr lang="it-IT" b="1" dirty="0" smtClean="0"/>
              </a:p>
              <a:p>
                <a:pPr lvl="6"/>
                <a:endParaRPr lang="it-IT" sz="800" b="1" dirty="0"/>
              </a:p>
              <a:p>
                <a:r>
                  <a:rPr lang="it-IT" dirty="0"/>
                  <a:t>Definiamo </a:t>
                </a:r>
                <a:r>
                  <a:rPr lang="it-IT" dirty="0" smtClean="0"/>
                  <a:t>la funzione </a:t>
                </a:r>
                <a:r>
                  <a:rPr lang="it-IT" i="1" dirty="0" smtClean="0"/>
                  <a:t>G</a:t>
                </a:r>
                <a:r>
                  <a:rPr lang="it-IT" dirty="0" smtClean="0"/>
                  <a:t>(</a:t>
                </a:r>
                <a:r>
                  <a:rPr lang="it-IT" i="1" dirty="0" smtClean="0"/>
                  <a:t>x</a:t>
                </a:r>
                <a:r>
                  <a:rPr lang="it-IT" dirty="0"/>
                  <a:t>) = 1−</a:t>
                </a:r>
                <a:r>
                  <a:rPr lang="it-IT" i="1" dirty="0"/>
                  <a:t>x</a:t>
                </a:r>
                <a:r>
                  <a:rPr lang="it-IT" dirty="0"/>
                  <a:t>−</a:t>
                </a:r>
                <a:r>
                  <a:rPr lang="it-IT" i="1" dirty="0"/>
                  <a:t>e</a:t>
                </a:r>
                <a:r>
                  <a:rPr lang="it-IT" baseline="30000" dirty="0"/>
                  <a:t>−</a:t>
                </a:r>
                <a:r>
                  <a:rPr lang="it-IT" i="1" baseline="30000" dirty="0"/>
                  <a:t>x</a:t>
                </a:r>
                <a:r>
                  <a:rPr lang="it-IT" i="1" dirty="0"/>
                  <a:t> </a:t>
                </a:r>
                <a:endParaRPr lang="it-IT" dirty="0"/>
              </a:p>
              <a:p>
                <a:r>
                  <a:rPr lang="it-IT" dirty="0"/>
                  <a:t>Calcoliamo la derivata prima di </a:t>
                </a:r>
                <a:r>
                  <a:rPr lang="it-IT" i="1" dirty="0" smtClean="0"/>
                  <a:t>G</a:t>
                </a:r>
                <a:r>
                  <a:rPr lang="it-IT" dirty="0" smtClean="0"/>
                  <a:t>(</a:t>
                </a:r>
                <a:r>
                  <a:rPr lang="it-IT" i="1" dirty="0" smtClean="0"/>
                  <a:t>x</a:t>
                </a:r>
                <a:r>
                  <a:rPr lang="it-IT" dirty="0" smtClean="0"/>
                  <a:t>):</a:t>
                </a:r>
                <a:r>
                  <a:rPr lang="it-IT" dirty="0"/>
                  <a:t> </a:t>
                </a:r>
                <a:r>
                  <a:rPr lang="it-IT" i="1" dirty="0" smtClean="0"/>
                  <a:t>G</a:t>
                </a:r>
                <a:r>
                  <a:rPr lang="it-IT" dirty="0"/>
                  <a:t>′ (</a:t>
                </a:r>
                <a:r>
                  <a:rPr lang="it-IT" i="1" dirty="0"/>
                  <a:t>x</a:t>
                </a:r>
                <a:r>
                  <a:rPr lang="it-IT" dirty="0"/>
                  <a:t>) = </a:t>
                </a:r>
                <a:r>
                  <a:rPr lang="it-IT" i="1" dirty="0"/>
                  <a:t>e</a:t>
                </a:r>
                <a:r>
                  <a:rPr lang="it-IT" baseline="30000" dirty="0"/>
                  <a:t>−</a:t>
                </a:r>
                <a:r>
                  <a:rPr lang="it-IT" i="1" baseline="30000" dirty="0"/>
                  <a:t>x</a:t>
                </a:r>
                <a:r>
                  <a:rPr lang="it-IT" i="1" dirty="0"/>
                  <a:t> </a:t>
                </a:r>
                <a:r>
                  <a:rPr lang="it-IT" dirty="0"/>
                  <a:t>− 1 </a:t>
                </a:r>
              </a:p>
              <a:p>
                <a:r>
                  <a:rPr lang="it-IT" dirty="0"/>
                  <a:t>Studiamo il </a:t>
                </a:r>
                <a:r>
                  <a:rPr lang="it-IT" dirty="0" smtClean="0"/>
                  <a:t>segno di </a:t>
                </a:r>
                <a:r>
                  <a:rPr lang="it-IT" i="1" dirty="0" smtClean="0"/>
                  <a:t>G’</a:t>
                </a:r>
                <a:r>
                  <a:rPr lang="it-IT" dirty="0" smtClean="0"/>
                  <a:t>(</a:t>
                </a:r>
                <a:r>
                  <a:rPr lang="it-IT" i="1" dirty="0"/>
                  <a:t>x</a:t>
                </a:r>
                <a:r>
                  <a:rPr lang="it-IT" dirty="0" smtClean="0"/>
                  <a:t>): </a:t>
                </a:r>
                <a:r>
                  <a:rPr lang="it-IT" i="1" dirty="0"/>
                  <a:t>e</a:t>
                </a:r>
                <a:r>
                  <a:rPr lang="it-IT" baseline="30000" dirty="0"/>
                  <a:t>−</a:t>
                </a:r>
                <a:r>
                  <a:rPr lang="it-IT" i="1" baseline="30000" dirty="0"/>
                  <a:t>x</a:t>
                </a:r>
                <a:r>
                  <a:rPr lang="it-IT" i="1" dirty="0"/>
                  <a:t> </a:t>
                </a:r>
                <a:r>
                  <a:rPr lang="it-IT" dirty="0"/>
                  <a:t>− 1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dirty="0" smtClean="0"/>
                  <a:t> 0  </a:t>
                </a:r>
                <a14:m>
                  <m:oMath xmlns:m="http://schemas.openxmlformats.org/officeDocument/2006/math">
                    <m:r>
                      <a:rPr lang="is-I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it-IT" dirty="0" smtClean="0"/>
                  <a:t> </a:t>
                </a:r>
                <a:r>
                  <a:rPr lang="it-IT" i="1" dirty="0"/>
                  <a:t>e</a:t>
                </a:r>
                <a:r>
                  <a:rPr lang="it-IT" baseline="30000" dirty="0"/>
                  <a:t>−</a:t>
                </a:r>
                <a:r>
                  <a:rPr lang="it-IT" i="1" baseline="30000" dirty="0"/>
                  <a:t>x</a:t>
                </a:r>
                <a:r>
                  <a:rPr lang="it-IT" i="1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smtClean="0"/>
                  <a:t>1  </a:t>
                </a:r>
                <a14:m>
                  <m:oMath xmlns:m="http://schemas.openxmlformats.org/officeDocument/2006/math">
                    <m:r>
                      <a:rPr lang="is-IS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it-IT" dirty="0"/>
                  <a:t> </a:t>
                </a:r>
                <a:r>
                  <a:rPr lang="it-IT" i="1" dirty="0"/>
                  <a:t>e</a:t>
                </a:r>
                <a:r>
                  <a:rPr lang="it-IT" baseline="30000" dirty="0"/>
                  <a:t>−</a:t>
                </a:r>
                <a:r>
                  <a:rPr lang="it-IT" i="1" baseline="30000" dirty="0"/>
                  <a:t>x</a:t>
                </a:r>
                <a:r>
                  <a:rPr lang="it-IT" i="1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dirty="0"/>
                  <a:t> </a:t>
                </a:r>
                <a:r>
                  <a:rPr lang="it-IT" i="1" dirty="0" smtClean="0"/>
                  <a:t>e</a:t>
                </a:r>
                <a:r>
                  <a:rPr lang="it-IT" baseline="30000" dirty="0" smtClean="0"/>
                  <a:t>0</a:t>
                </a:r>
                <a:r>
                  <a:rPr lang="it-IT" dirty="0" smtClean="0"/>
                  <a:t>  </a:t>
                </a:r>
                <a14:m>
                  <m:oMath xmlns:m="http://schemas.openxmlformats.org/officeDocument/2006/math">
                    <m:r>
                      <a:rPr lang="is-IS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smtClean="0"/>
                  <a:t>x ≤ 0</a:t>
                </a:r>
                <a:endParaRPr lang="it-IT" dirty="0"/>
              </a:p>
              <a:p>
                <a:r>
                  <a:rPr lang="it-IT" dirty="0" smtClean="0"/>
                  <a:t>G’(x)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smtClean="0"/>
                  <a:t>0 per </a:t>
                </a:r>
                <a:r>
                  <a:rPr lang="it-IT" dirty="0"/>
                  <a:t>x ≤ </a:t>
                </a:r>
                <a:r>
                  <a:rPr lang="it-IT" dirty="0" smtClean="0"/>
                  <a:t>0: allora, </a:t>
                </a:r>
                <a:r>
                  <a:rPr lang="it-IT" i="1" dirty="0" smtClean="0"/>
                  <a:t>G</a:t>
                </a:r>
                <a:r>
                  <a:rPr lang="it-IT" dirty="0" smtClean="0"/>
                  <a:t>(</a:t>
                </a:r>
                <a:r>
                  <a:rPr lang="it-IT" i="1" dirty="0" smtClean="0"/>
                  <a:t>x</a:t>
                </a:r>
                <a:r>
                  <a:rPr lang="it-IT" dirty="0"/>
                  <a:t>) </a:t>
                </a:r>
                <a:r>
                  <a:rPr lang="it-IT" dirty="0" smtClean="0"/>
                  <a:t>ha un </a:t>
                </a:r>
                <a:r>
                  <a:rPr lang="it-IT" dirty="0"/>
                  <a:t>punto di massimo relativo in </a:t>
                </a:r>
                <a:r>
                  <a:rPr lang="it-IT" i="1" dirty="0"/>
                  <a:t>x </a:t>
                </a:r>
                <a:r>
                  <a:rPr lang="it-IT" dirty="0"/>
                  <a:t>= 0 </a:t>
                </a:r>
                <a:endParaRPr lang="it-IT" dirty="0" smtClean="0"/>
              </a:p>
              <a:p>
                <a:r>
                  <a:rPr lang="it-IT" dirty="0" smtClean="0"/>
                  <a:t>inoltre, essendo </a:t>
                </a:r>
                <a:r>
                  <a:rPr lang="it-IT" dirty="0"/>
                  <a:t>l’unico punto in cui la derivata si annulla, x = 0 </a:t>
                </a:r>
                <a:r>
                  <a:rPr lang="it-IT" dirty="0" smtClean="0"/>
                  <a:t>è </a:t>
                </a:r>
                <a:r>
                  <a:rPr lang="it-IT" dirty="0"/>
                  <a:t>anche un punto di massimo assoluto </a:t>
                </a:r>
              </a:p>
              <a:p>
                <a:r>
                  <a:rPr lang="it-IT" dirty="0" smtClean="0"/>
                  <a:t>Poiché </a:t>
                </a:r>
                <a:r>
                  <a:rPr lang="it-IT" i="1" dirty="0"/>
                  <a:t>G</a:t>
                </a:r>
                <a:r>
                  <a:rPr lang="it-IT" dirty="0"/>
                  <a:t>(0) = 1−0−</a:t>
                </a:r>
                <a:r>
                  <a:rPr lang="it-IT" i="1" dirty="0"/>
                  <a:t>e</a:t>
                </a:r>
                <a:r>
                  <a:rPr lang="it-IT" sz="2000" baseline="30000" dirty="0"/>
                  <a:t>−0</a:t>
                </a:r>
                <a:r>
                  <a:rPr lang="it-IT" dirty="0"/>
                  <a:t> = 0, </a:t>
                </a:r>
                <a:r>
                  <a:rPr lang="it-IT" dirty="0" smtClean="0"/>
                  <a:t>questo implica che </a:t>
                </a:r>
              </a:p>
              <a:p>
                <a:pPr lvl="1"/>
                <a:r>
                  <a:rPr lang="it-IT" sz="1800" i="1" dirty="0" smtClean="0"/>
                  <a:t>G</a:t>
                </a:r>
                <a:r>
                  <a:rPr lang="it-IT" sz="1800" dirty="0" smtClean="0"/>
                  <a:t>(</a:t>
                </a:r>
                <a:r>
                  <a:rPr lang="it-IT" sz="1800" i="1" dirty="0" smtClean="0"/>
                  <a:t>x</a:t>
                </a:r>
                <a:r>
                  <a:rPr lang="it-IT" sz="1800" dirty="0"/>
                  <a:t>) ≤ </a:t>
                </a:r>
                <a:r>
                  <a:rPr lang="it-IT" sz="1800" dirty="0" smtClean="0"/>
                  <a:t>G(0) = 0 per </a:t>
                </a:r>
                <a:r>
                  <a:rPr lang="it-IT" sz="1800" dirty="0"/>
                  <a:t>ogni x </a:t>
                </a:r>
                <a14:m>
                  <m:oMath xmlns:m="http://schemas.openxmlformats.org/officeDocument/2006/math">
                    <m:r>
                      <a:rPr lang="it-IT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dirty="0"/>
                  <a:t> </a:t>
                </a:r>
                <a14:m>
                  <m:oMath xmlns:m="http://schemas.openxmlformats.org/officeDocument/2006/math">
                    <m:r>
                      <a:rPr lang="it-IT" sz="18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it-IT" sz="1800" dirty="0"/>
                  <a:t> </a:t>
                </a:r>
                <a:r>
                  <a:rPr lang="it-IT" sz="1800" dirty="0" smtClean="0"/>
                  <a:t>, ossia </a:t>
                </a:r>
                <a:r>
                  <a:rPr lang="it-IT" sz="1800" dirty="0"/>
                  <a:t>1−x ≤ e</a:t>
                </a:r>
                <a:r>
                  <a:rPr lang="it-IT" sz="1800" baseline="30000" dirty="0"/>
                  <a:t>−x </a:t>
                </a:r>
                <a:r>
                  <a:rPr lang="it-IT" sz="1800" baseline="30000" dirty="0" smtClean="0"/>
                  <a:t> </a:t>
                </a:r>
                <a:r>
                  <a:rPr lang="it-IT" sz="1800" dirty="0" smtClean="0"/>
                  <a:t>per </a:t>
                </a:r>
                <a:r>
                  <a:rPr lang="it-IT" sz="1800" dirty="0"/>
                  <a:t>ogni x </a:t>
                </a:r>
                <a14:m>
                  <m:oMath xmlns:m="http://schemas.openxmlformats.org/officeDocument/2006/math">
                    <m:r>
                      <a:rPr lang="it-IT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dirty="0"/>
                  <a:t> </a:t>
                </a:r>
                <a14:m>
                  <m:oMath xmlns:m="http://schemas.openxmlformats.org/officeDocument/2006/math">
                    <m:r>
                      <a:rPr lang="it-IT" sz="18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it-IT" sz="1800" dirty="0"/>
                  <a:t> </a:t>
                </a:r>
                <a:endParaRPr lang="it-IT" sz="1800" dirty="0" smtClean="0"/>
              </a:p>
              <a:p>
                <a:pPr lvl="1"/>
                <a:r>
                  <a:rPr lang="it-IT" sz="1800" dirty="0" smtClean="0"/>
                  <a:t>G(x) &lt; G(0) = 0 </a:t>
                </a:r>
                <a:r>
                  <a:rPr lang="it-IT" sz="1800" dirty="0"/>
                  <a:t>per ogni </a:t>
                </a:r>
                <a:r>
                  <a:rPr lang="it-IT" sz="1800" dirty="0" smtClean="0"/>
                  <a:t>x </a:t>
                </a:r>
                <a14:m>
                  <m:oMath xmlns:m="http://schemas.openxmlformats.org/officeDocument/2006/math">
                    <m:r>
                      <a:rPr lang="it-IT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sz="1800" dirty="0"/>
                  <a:t> </a:t>
                </a:r>
                <a:r>
                  <a:rPr lang="it-IT" sz="1800" dirty="0" smtClean="0"/>
                  <a:t>0</a:t>
                </a:r>
              </a:p>
            </p:txBody>
          </p:sp>
        </mc:Choice>
        <mc:Fallback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2604" y="1045579"/>
                <a:ext cx="9598929" cy="5540416"/>
              </a:xfrm>
              <a:blipFill rotWithShape="0">
                <a:blip r:embed="rId2"/>
                <a:stretch>
                  <a:fillRect l="-444" t="-661" r="-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714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Delimitazione superiore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52604" y="1045579"/>
                <a:ext cx="9598929" cy="5540416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Abbiamo dimostrato che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ponendo </a:t>
                </a:r>
                <a:r>
                  <a:rPr lang="it-IT" sz="1800" b="1" dirty="0" err="1">
                    <a:solidFill>
                      <a:srgbClr val="C00000"/>
                    </a:solidFill>
                  </a:rPr>
                  <a:t>r</a:t>
                </a:r>
                <a:r>
                  <a:rPr lang="it-IT" sz="1800" b="1" dirty="0">
                    <a:solidFill>
                      <a:srgbClr val="C00000"/>
                    </a:solidFill>
                  </a:rPr>
                  <a:t>(</a:t>
                </a:r>
                <a:r>
                  <a:rPr lang="it-IT" sz="1800" b="1" dirty="0" err="1">
                    <a:solidFill>
                      <a:srgbClr val="C00000"/>
                    </a:solidFill>
                  </a:rPr>
                  <a:t>n</a:t>
                </a:r>
                <a:r>
                  <a:rPr lang="it-IT" sz="1800" b="1" dirty="0">
                    <a:solidFill>
                      <a:srgbClr val="C00000"/>
                    </a:solidFill>
                  </a:rPr>
                  <a:t>) = </a:t>
                </a:r>
                <a14:m>
                  <m:oMath xmlns:m="http://schemas.openxmlformats.org/officeDocument/2006/math">
                    <m:r>
                      <a:rPr lang="it-IT" sz="1800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𝜸</m:t>
                    </m:r>
                  </m:oMath>
                </a14:m>
                <a:r>
                  <a:rPr lang="it-IT" sz="1800" b="1" baseline="-25000" dirty="0">
                    <a:solidFill>
                      <a:srgbClr val="C00000"/>
                    </a:solidFill>
                  </a:rPr>
                  <a:t>1 </a:t>
                </a:r>
                <a:r>
                  <a:rPr lang="it-IT" sz="2400" b="1" dirty="0">
                    <a:solidFill>
                      <a:srgbClr val="C00000"/>
                    </a:solidFill>
                  </a:rPr>
                  <a:t>(</a:t>
                </a:r>
                <a:r>
                  <a:rPr lang="it-IT" sz="18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sz="18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bg-BG" sz="18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it-IT" sz="1800" b="1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a:rPr lang="it-IT" sz="1800" b="1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𝒍𝒏</m:t>
                                </m:r>
                              </m:fName>
                              <m:e>
                                <m:r>
                                  <a:rPr lang="it-IT" sz="1800" b="1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𝒏</m:t>
                                </m:r>
                              </m:e>
                            </m:func>
                          </m:num>
                          <m:den>
                            <m:r>
                              <a:rPr lang="it-IT" sz="18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𝒏</m:t>
                            </m:r>
                          </m:den>
                        </m:f>
                      </m:e>
                    </m:rad>
                  </m:oMath>
                </a14:m>
                <a:r>
                  <a:rPr lang="it-IT" sz="1800" b="1" dirty="0">
                    <a:solidFill>
                      <a:srgbClr val="C00000"/>
                    </a:solidFill>
                  </a:rPr>
                  <a:t> </a:t>
                </a:r>
                <a:r>
                  <a:rPr lang="it-IT" sz="2400" b="1" dirty="0">
                    <a:solidFill>
                      <a:srgbClr val="C00000"/>
                    </a:solidFill>
                  </a:rPr>
                  <a:t>)</a:t>
                </a:r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abbiamo 							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it-IT" sz="20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∃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C: C =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∅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5 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num>
                      <m:den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it-IT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func>
                          <m:funcPr>
                            <m:ctrlPr>
                              <a:rPr lang="it-IT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it-IT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func>
                      </m:den>
                    </m:f>
                    <m:sSup>
                      <m:sSupPr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s-I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bg-BG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it-IT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  <m:func>
                                  <m:funcPr>
                                    <m:ctrlPr>
                                      <a:rPr lang="it-IT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it-IT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5</m:t>
                                </m:r>
                                <m: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sup>
                    </m:sSup>
                  </m:oMath>
                </a14:m>
                <a:endParaRPr lang="it-IT" dirty="0" smtClean="0">
                  <a:solidFill>
                    <a:schemeClr val="tx1"/>
                  </a:solidFill>
                </a:endParaRP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I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n virtù del Lemma appena dimostrato, poiché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it-IT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func>
                          <m:funcPr>
                            <m:ctrlPr>
                              <a:rPr lang="it-IT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it-IT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func>
                      </m:num>
                      <m:den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5</m:t>
                        </m:r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dirty="0"/>
                  <a:t> 0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per ogni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:	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s-I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1−</m:t>
                        </m:r>
                        <m:f>
                          <m:fPr>
                            <m:ctrlPr>
                              <a:rPr lang="bg-BG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it-IT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func>
                              <m:funcPr>
                                <m:ctrlP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5</m:t>
                            </m:r>
                            <m:r>
                              <a:rPr lang="it-IT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r>
                  <a:rPr lang="de-DE" dirty="0" smtClean="0">
                    <a:solidFill>
                      <a:schemeClr val="tx1"/>
                    </a:solidFill>
                  </a:rPr>
                  <a:t> &lt;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f>
                          <m:fPr>
                            <m:ctrlPr>
                              <a:rPr lang="bg-BG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it-IT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func>
                              <m:funcPr>
                                <m:ctrlP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5</m:t>
                            </m:r>
                            <m:r>
                              <a:rPr lang="it-IT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de-DE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Quindi: 		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it-IT" sz="20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∃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C: C = </a:t>
                </a:r>
                <a14:m>
                  <m:oMath xmlns:m="http://schemas.openxmlformats.org/officeDocument/2006/math">
                    <m:r>
                      <a:rPr lang="it-IT" sz="20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∅</m:t>
                    </m:r>
                  </m:oMath>
                </a14:m>
                <a:r>
                  <a:rPr lang="de-DE" sz="20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)</a:t>
                </a:r>
                <a:r>
                  <a:rPr lang="it-IT" sz="2000" dirty="0">
                    <a:solidFill>
                      <a:schemeClr val="tx1"/>
                    </a:solidFill>
                  </a:rPr>
                  <a:t> </a:t>
                </a:r>
                <a:r>
                  <a:rPr lang="it-IT" sz="2000" dirty="0" smtClean="0">
                    <a:solidFill>
                      <a:schemeClr val="tx1"/>
                    </a:solidFill>
                  </a:rPr>
                  <a:t>&lt;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5 </m:t>
                        </m:r>
                        <m:r>
                          <m:rPr>
                            <m:sty m:val="p"/>
                          </m:rP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it-IT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func>
                          <m:funcPr>
                            <m:ctrlP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 sz="20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func>
                      </m:den>
                    </m:f>
                  </m:oMath>
                </a14:m>
                <a:r>
                  <a:rPr lang="it-IT" sz="20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0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sz="20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it-IT" sz="20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  <m:r>
                          <a:rPr lang="it-IT" sz="20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f>
                          <m:fPr>
                            <m:ctrlPr>
                              <a:rPr lang="bg-BG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it-IT" sz="2000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it-IT" sz="2000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it-IT" sz="2000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func>
                              <m:funcPr>
                                <m:ctrlPr>
                                  <a:rPr lang="it-IT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it-IT" sz="2000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m:rPr>
                                    <m:sty m:val="p"/>
                                  </m:rPr>
                                  <a:rPr lang="it-IT" sz="2000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n</m:t>
                                </m:r>
                              </m:e>
                            </m:func>
                          </m:num>
                          <m:den>
                            <m:r>
                              <a:rPr lang="it-IT" sz="2000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5</m:t>
                            </m:r>
                            <m:r>
                              <m:rPr>
                                <m:sty m:val="p"/>
                              </m:rPr>
                              <a:rPr lang="it-IT" sz="2000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n</m:t>
                            </m:r>
                          </m:den>
                        </m:f>
                      </m:sup>
                    </m:sSup>
                  </m:oMath>
                </a14:m>
                <a:r>
                  <a:rPr lang="it-IT" sz="2000" dirty="0" smtClean="0">
                    <a:solidFill>
                      <a:schemeClr val="tx1"/>
                    </a:solidFill>
                  </a:rPr>
                  <a:t>   =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5 </m:t>
                        </m:r>
                        <m:r>
                          <m:rPr>
                            <m:sty m:val="p"/>
                          </m:rP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func>
                          <m:funcPr>
                            <m:ctrlP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 sz="20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func>
                      </m:den>
                    </m:f>
                  </m:oMath>
                </a14:m>
                <a:r>
                  <a:rPr lang="it-IT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0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sz="20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  </m:t>
                        </m:r>
                        <m:f>
                          <m:fPr>
                            <m:ctrlPr>
                              <a:rPr lang="bg-BG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it-IT" sz="20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it-IT" sz="20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it-IT" sz="20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func>
                              <m:funcPr>
                                <m:ctrlPr>
                                  <a:rPr lang="it-IT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it-IT" sz="20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m:rPr>
                                    <m:sty m:val="p"/>
                                  </m:rPr>
                                  <a:rPr lang="it-IT" sz="20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n</m:t>
                                </m:r>
                              </m:e>
                            </m:func>
                          </m:num>
                          <m:den>
                            <m:r>
                              <a:rPr lang="it-IT" sz="20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5</m:t>
                            </m:r>
                          </m:den>
                        </m:f>
                      </m:sup>
                    </m:sSup>
                    <m:r>
                      <a:rPr lang="it-IT" sz="2000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it-IT" sz="20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																							</a:t>
                </a:r>
                <a:r>
                  <a:rPr lang="it-IT" sz="1200" dirty="0" smtClean="0">
                    <a:solidFill>
                      <a:schemeClr val="tx1"/>
                    </a:solidFill>
                  </a:rPr>
                  <a:t>							     </a:t>
                </a:r>
                <a:r>
                  <a:rPr lang="it-IT" sz="2000" dirty="0" smtClean="0">
                    <a:solidFill>
                      <a:schemeClr val="tx1"/>
                    </a:solidFill>
                  </a:rPr>
                  <a:t>&lt;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5 </m:t>
                        </m:r>
                        <m:r>
                          <m:rPr>
                            <m:sty m:val="p"/>
                          </m:rP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it-IT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0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sz="20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  </m:t>
                        </m:r>
                        <m:f>
                          <m:fPr>
                            <m:ctrlPr>
                              <a:rPr lang="bg-BG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it-IT" sz="20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it-IT" sz="20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it-IT" sz="20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func>
                              <m:funcPr>
                                <m:ctrlPr>
                                  <a:rPr lang="it-IT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it-IT" sz="20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m:rPr>
                                    <m:sty m:val="p"/>
                                  </m:rPr>
                                  <a:rPr lang="it-IT" sz="20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n</m:t>
                                </m:r>
                              </m:e>
                            </m:func>
                          </m:num>
                          <m:den>
                            <m:r>
                              <a:rPr lang="it-IT" sz="20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5</m:t>
                            </m:r>
                          </m:den>
                        </m:f>
                      </m:sup>
                    </m:sSup>
                  </m:oMath>
                </a14:m>
                <a:r>
                  <a:rPr lang="it-IT" sz="2000" dirty="0" smtClean="0">
                    <a:solidFill>
                      <a:schemeClr val="tx1"/>
                    </a:solidFill>
                  </a:rPr>
                  <a:t>    =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5 </m:t>
                        </m:r>
                        <m:r>
                          <m:rPr>
                            <m:sty m:val="p"/>
                          </m:rP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it-IT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0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sz="20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  </m:t>
                        </m:r>
                        <m:f>
                          <m:fPr>
                            <m:ctrlPr>
                              <a:rPr lang="bg-BG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it-IT" sz="20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it-IT" sz="20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it-IT" sz="20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it-IT" sz="20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5</m:t>
                            </m:r>
                          </m:den>
                        </m:f>
                      </m:sup>
                    </m:sSup>
                  </m:oMath>
                </a14:m>
                <a:r>
                  <a:rPr lang="it-IT" sz="2000" dirty="0" smtClean="0">
                    <a:solidFill>
                      <a:schemeClr val="tx1"/>
                    </a:solidFill>
                  </a:rPr>
                  <a:t>   		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																														</a:t>
                </a:r>
                <a:r>
                  <a:rPr lang="it-IT" sz="2000" dirty="0" smtClean="0">
                    <a:solidFill>
                      <a:schemeClr val="tx1"/>
                    </a:solidFill>
                  </a:rPr>
                  <a:t>  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5 </m:t>
                        </m:r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it-IT" sz="20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0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sz="20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it-IT" sz="2000" b="0" i="0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1 </m:t>
                        </m:r>
                        <m: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  </m:t>
                        </m:r>
                        <m:f>
                          <m:fPr>
                            <m:ctrlPr>
                              <a:rPr lang="bg-BG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it-IT" sz="20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it-IT" sz="20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it-IT" sz="20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it-IT" sz="20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5</m:t>
                            </m:r>
                          </m:den>
                        </m:f>
                      </m:sup>
                    </m:sSup>
                  </m:oMath>
                </a14:m>
                <a:endParaRPr lang="it-IT" sz="2000" dirty="0" smtClean="0">
                  <a:solidFill>
                    <a:schemeClr val="tx1"/>
                  </a:solidFill>
                </a:endParaRPr>
              </a:p>
              <a:p>
                <a:pPr lvl="6"/>
                <a:endParaRPr lang="it-IT" sz="800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Osserviamo che </a:t>
                </a:r>
                <a14:m>
                  <m:oMath xmlns:m="http://schemas.openxmlformats.org/officeDocument/2006/math">
                    <m:r>
                      <a:rPr lang="it-IT" dirty="0">
                        <a:solidFill>
                          <a:schemeClr val="tx1"/>
                        </a:solidFill>
                        <a:latin typeface="Cambria Math" charset="0"/>
                      </a:rPr>
                      <m:t>1 </m:t>
                    </m:r>
                    <m:r>
                      <a:rPr lang="it-IT">
                        <a:solidFill>
                          <a:schemeClr val="tx1"/>
                        </a:solidFill>
                        <a:latin typeface="Cambria Math" charset="0"/>
                      </a:rPr>
                      <m:t>−  </m:t>
                    </m:r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num>
                      <m:den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&lt;  0 per  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lang="it-IT" sz="20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&gt;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radPr>
                      <m:deg/>
                      <m:e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5</m:t>
                        </m:r>
                      </m:e>
                    </m:rad>
                  </m:oMath>
                </a14:m>
                <a:endParaRPr lang="it-IT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2604" y="1045579"/>
                <a:ext cx="9598929" cy="5540416"/>
              </a:xfrm>
              <a:blipFill rotWithShape="0">
                <a:blip r:embed="rId2"/>
                <a:stretch>
                  <a:fillRect l="-44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3257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4581" y="335666"/>
            <a:ext cx="8911687" cy="925975"/>
          </a:xfrm>
        </p:spPr>
        <p:txBody>
          <a:bodyPr/>
          <a:lstStyle/>
          <a:p>
            <a:r>
              <a:rPr lang="it-IT" dirty="0" smtClean="0"/>
              <a:t>Nota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207248" y="1261641"/>
            <a:ext cx="8915400" cy="5497974"/>
          </a:xfrm>
        </p:spPr>
        <p:txBody>
          <a:bodyPr>
            <a:normAutofit/>
          </a:bodyPr>
          <a:lstStyle/>
          <a:p>
            <a:r>
              <a:rPr lang="it-IT" dirty="0" smtClean="0"/>
              <a:t>Il materiale di cui trattano queste lezioni è </a:t>
            </a:r>
            <a:r>
              <a:rPr lang="it-IT" dirty="0" smtClean="0"/>
              <a:t>descritto nella </a:t>
            </a:r>
            <a:r>
              <a:rPr lang="it-IT" dirty="0" smtClean="0"/>
              <a:t>dispensa D01GeometricRandomGraphs.</a:t>
            </a:r>
          </a:p>
          <a:p>
            <a:r>
              <a:rPr lang="it-IT" dirty="0" smtClean="0"/>
              <a:t>La dispensa deve essere utilizzata essenzialmente per quanto concerne l’introduzione alle reti wireless ad-hoc ed al problema del minimo raggio di </a:t>
            </a:r>
            <a:r>
              <a:rPr lang="it-IT" i="1" dirty="0" smtClean="0"/>
              <a:t>trasmissione</a:t>
            </a:r>
          </a:p>
          <a:p>
            <a:pPr lvl="1"/>
            <a:r>
              <a:rPr lang="it-IT" dirty="0" smtClean="0"/>
              <a:t>che nella nostra trattazione dei grafi geometrici casuali diventa minimo raggio di </a:t>
            </a:r>
            <a:r>
              <a:rPr lang="it-IT" i="1" dirty="0" smtClean="0"/>
              <a:t>connessione</a:t>
            </a:r>
          </a:p>
          <a:p>
            <a:r>
              <a:rPr lang="it-IT" dirty="0" smtClean="0"/>
              <a:t>Le parti tecniche (dimostrazione dei teoremi) sono invece completamente trattate in questi lucidi</a:t>
            </a:r>
          </a:p>
          <a:p>
            <a:r>
              <a:rPr lang="it-IT" dirty="0" smtClean="0"/>
              <a:t>In particolare, la dimostrazione della delimitazione superiore presentata in questi lucidi differisce da quella nella dispensa:</a:t>
            </a:r>
          </a:p>
          <a:p>
            <a:pPr lvl="1"/>
            <a:r>
              <a:rPr lang="it-IT" dirty="0" smtClean="0"/>
              <a:t>la dimostrazione che vediamo insieme è più semplice</a:t>
            </a:r>
          </a:p>
          <a:p>
            <a:pPr lvl="1"/>
            <a:r>
              <a:rPr lang="it-IT" dirty="0" smtClean="0"/>
              <a:t>quella presentata nella dispensa è quella descritta nell’articolo originale</a:t>
            </a:r>
          </a:p>
          <a:p>
            <a:pPr lvl="1"/>
            <a:r>
              <a:rPr lang="it-IT" dirty="0" smtClean="0"/>
              <a:t>per gli interessati ho predisposto una serie di lucidi dal titolo AR-</a:t>
            </a:r>
            <a:r>
              <a:rPr lang="it-IT" dirty="0" err="1" smtClean="0"/>
              <a:t>AppendiceGrafiGeometriciAleatori</a:t>
            </a:r>
            <a:r>
              <a:rPr lang="it-IT" dirty="0" smtClean="0"/>
              <a:t> (che non sarà trattata a lezione)</a:t>
            </a:r>
            <a:endParaRPr lang="is-IS" dirty="0" smtClean="0"/>
          </a:p>
        </p:txBody>
      </p:sp>
    </p:spTree>
    <p:extLst>
      <p:ext uri="{BB962C8B-B14F-4D97-AF65-F5344CB8AC3E}">
        <p14:creationId xmlns:p14="http://schemas.microsoft.com/office/powerpoint/2010/main" val="839011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Delimitazione superiore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52604" y="1045579"/>
                <a:ext cx="9598929" cy="5540416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Abbiamo dimostrato che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ponendo </a:t>
                </a:r>
                <a:r>
                  <a:rPr lang="it-IT" sz="1800" b="1" dirty="0" err="1">
                    <a:solidFill>
                      <a:srgbClr val="C00000"/>
                    </a:solidFill>
                  </a:rPr>
                  <a:t>r</a:t>
                </a:r>
                <a:r>
                  <a:rPr lang="it-IT" sz="1800" b="1" dirty="0">
                    <a:solidFill>
                      <a:srgbClr val="C00000"/>
                    </a:solidFill>
                  </a:rPr>
                  <a:t>(</a:t>
                </a:r>
                <a:r>
                  <a:rPr lang="it-IT" sz="1800" b="1" dirty="0" err="1">
                    <a:solidFill>
                      <a:srgbClr val="C00000"/>
                    </a:solidFill>
                  </a:rPr>
                  <a:t>n</a:t>
                </a:r>
                <a:r>
                  <a:rPr lang="it-IT" sz="1800" b="1" dirty="0">
                    <a:solidFill>
                      <a:srgbClr val="C00000"/>
                    </a:solidFill>
                  </a:rPr>
                  <a:t>) = </a:t>
                </a:r>
                <a14:m>
                  <m:oMath xmlns:m="http://schemas.openxmlformats.org/officeDocument/2006/math">
                    <m:r>
                      <a:rPr lang="it-IT" sz="1800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𝜸</m:t>
                    </m:r>
                  </m:oMath>
                </a14:m>
                <a:r>
                  <a:rPr lang="it-IT" sz="1800" b="1" baseline="-25000" dirty="0">
                    <a:solidFill>
                      <a:srgbClr val="C00000"/>
                    </a:solidFill>
                  </a:rPr>
                  <a:t>1 </a:t>
                </a:r>
                <a:r>
                  <a:rPr lang="it-IT" sz="2400" b="1" dirty="0">
                    <a:solidFill>
                      <a:srgbClr val="C00000"/>
                    </a:solidFill>
                  </a:rPr>
                  <a:t>(</a:t>
                </a:r>
                <a:r>
                  <a:rPr lang="it-IT" sz="18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sz="18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bg-BG" sz="18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it-IT" sz="1800" b="1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a:rPr lang="it-IT" sz="1800" b="1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𝒍𝒏</m:t>
                                </m:r>
                              </m:fName>
                              <m:e>
                                <m:r>
                                  <a:rPr lang="it-IT" sz="1800" b="1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𝒏</m:t>
                                </m:r>
                              </m:e>
                            </m:func>
                          </m:num>
                          <m:den>
                            <m:r>
                              <a:rPr lang="it-IT" sz="18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𝒏</m:t>
                            </m:r>
                          </m:den>
                        </m:f>
                      </m:e>
                    </m:rad>
                  </m:oMath>
                </a14:m>
                <a:r>
                  <a:rPr lang="it-IT" sz="1800" b="1" dirty="0">
                    <a:solidFill>
                      <a:srgbClr val="C00000"/>
                    </a:solidFill>
                  </a:rPr>
                  <a:t> </a:t>
                </a:r>
                <a:r>
                  <a:rPr lang="it-IT" sz="2400" b="1" dirty="0">
                    <a:solidFill>
                      <a:srgbClr val="C00000"/>
                    </a:solidFill>
                  </a:rPr>
                  <a:t>)</a:t>
                </a:r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abbiamo 																														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it-IT" sz="20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∃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C: C = </a:t>
                </a:r>
                <a14:m>
                  <m:oMath xmlns:m="http://schemas.openxmlformats.org/officeDocument/2006/math">
                    <m:r>
                      <a:rPr lang="it-IT" sz="20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∅</m:t>
                    </m:r>
                  </m:oMath>
                </a14:m>
                <a:r>
                  <a:rPr lang="de-DE" sz="20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)</a:t>
                </a:r>
                <a:r>
                  <a:rPr lang="it-IT" sz="2000" dirty="0">
                    <a:solidFill>
                      <a:schemeClr val="tx1"/>
                    </a:solidFill>
                  </a:rPr>
                  <a:t> </a:t>
                </a:r>
                <a:r>
                  <a:rPr lang="it-IT" sz="2000" dirty="0" smtClean="0">
                    <a:solidFill>
                      <a:schemeClr val="tx1"/>
                    </a:solidFill>
                  </a:rPr>
                  <a:t>&lt;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5 </m:t>
                        </m:r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it-IT" sz="20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0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sz="20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it-IT" sz="2000" b="0" i="0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1 </m:t>
                        </m:r>
                        <m: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  </m:t>
                        </m:r>
                        <m:f>
                          <m:fPr>
                            <m:ctrlPr>
                              <a:rPr lang="bg-BG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it-IT" sz="20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it-IT" sz="20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it-IT" sz="20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it-IT" sz="20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5</m:t>
                            </m:r>
                          </m:den>
                        </m:f>
                      </m:sup>
                    </m:sSup>
                  </m:oMath>
                </a14:m>
                <a:endParaRPr lang="it-IT" sz="2000" dirty="0" smtClean="0">
                  <a:solidFill>
                    <a:schemeClr val="tx1"/>
                  </a:solidFill>
                </a:endParaRPr>
              </a:p>
              <a:p>
                <a:pPr lvl="8"/>
                <a:endParaRPr lang="it-IT" sz="800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Osserviamo, poi,  che </a:t>
                </a:r>
                <a14:m>
                  <m:oMath xmlns:m="http://schemas.openxmlformats.org/officeDocument/2006/math">
                    <m:r>
                      <a:rPr lang="it-IT" dirty="0">
                        <a:solidFill>
                          <a:schemeClr val="tx1"/>
                        </a:solidFill>
                        <a:latin typeface="Cambria Math" charset="0"/>
                      </a:rPr>
                      <m:t>1 </m:t>
                    </m:r>
                    <m:r>
                      <a:rPr lang="it-IT">
                        <a:solidFill>
                          <a:schemeClr val="tx1"/>
                        </a:solidFill>
                        <a:latin typeface="Cambria Math" charset="0"/>
                      </a:rPr>
                      <m:t>−  </m:t>
                    </m:r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num>
                      <m:den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&lt;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0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per 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lang="it-IT" sz="20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&gt;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radPr>
                      <m:deg/>
                      <m:e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5</m:t>
                        </m:r>
                      </m:e>
                    </m:rad>
                  </m:oMath>
                </a14:m>
                <a:endParaRPr lang="it-IT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In conclusione: scegliendo </a:t>
                </a:r>
                <a:r>
                  <a:rPr lang="it-IT" b="1" dirty="0">
                    <a:solidFill>
                      <a:srgbClr val="C00000"/>
                    </a:solidFill>
                  </a:rPr>
                  <a:t>r(</a:t>
                </a:r>
                <a:r>
                  <a:rPr lang="it-IT" b="1" dirty="0" err="1">
                    <a:solidFill>
                      <a:srgbClr val="C00000"/>
                    </a:solidFill>
                  </a:rPr>
                  <a:t>n</a:t>
                </a:r>
                <a:r>
                  <a:rPr lang="it-IT" b="1" dirty="0">
                    <a:solidFill>
                      <a:srgbClr val="C00000"/>
                    </a:solidFill>
                  </a:rPr>
                  <a:t>) =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𝜸</m:t>
                    </m:r>
                  </m:oMath>
                </a14:m>
                <a:r>
                  <a:rPr lang="it-IT" sz="2000" b="1" baseline="-25000" dirty="0">
                    <a:solidFill>
                      <a:srgbClr val="C00000"/>
                    </a:solidFill>
                  </a:rPr>
                  <a:t>1 </a:t>
                </a:r>
                <a:r>
                  <a:rPr lang="it-IT" sz="2000" b="1" dirty="0">
                    <a:solidFill>
                      <a:srgbClr val="C00000"/>
                    </a:solidFill>
                  </a:rPr>
                  <a:t>(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sz="20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bg-BG" sz="20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it-IT" sz="2000" b="1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a:rPr lang="it-IT" sz="2000" b="1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𝒍𝒏</m:t>
                                </m:r>
                              </m:fName>
                              <m:e>
                                <m:r>
                                  <a:rPr lang="it-IT" sz="2000" b="1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𝒏</m:t>
                                </m:r>
                              </m:e>
                            </m:func>
                          </m:num>
                          <m:den>
                            <m:r>
                              <a:rPr lang="it-IT" sz="20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𝒏</m:t>
                            </m:r>
                          </m:den>
                        </m:f>
                      </m:e>
                    </m:rad>
                  </m:oMath>
                </a14:m>
                <a:r>
                  <a:rPr lang="it-IT" sz="2000" b="1" dirty="0">
                    <a:solidFill>
                      <a:srgbClr val="C00000"/>
                    </a:solidFill>
                  </a:rPr>
                  <a:t> )</a:t>
                </a:r>
                <a:r>
                  <a:rPr lang="it-IT" sz="20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con  </a:t>
                </a:r>
                <a14:m>
                  <m:oMath xmlns:m="http://schemas.openxmlformats.org/officeDocument/2006/math">
                    <m:r>
                      <a:rPr lang="it-IT" sz="20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lang="it-IT" sz="20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sz="20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&gt;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radPr>
                      <m:deg/>
                      <m:e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5</m:t>
                        </m:r>
                      </m:e>
                    </m:rad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, e ponendo </a:t>
                </a:r>
                <a:r>
                  <a:rPr lang="it-IT" dirty="0">
                    <a:solidFill>
                      <a:schemeClr val="tx1"/>
                    </a:solidFill>
                  </a:rPr>
                  <a:t>	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		  b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5 </m:t>
                        </m:r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e   c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it-IT" dirty="0">
                        <a:solidFill>
                          <a:schemeClr val="tx1"/>
                        </a:solidFill>
                        <a:latin typeface="Cambria Math" charset="0"/>
                      </a:rPr>
                      <m:t>1 </m:t>
                    </m:r>
                    <m:r>
                      <a:rPr lang="it-IT">
                        <a:solidFill>
                          <a:schemeClr val="tx1"/>
                        </a:solidFill>
                        <a:latin typeface="Cambria Math" charset="0"/>
                      </a:rPr>
                      <m:t>−  </m:t>
                    </m:r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num>
                      <m:den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,  abbiamo che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it-IT" sz="20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∃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C: C = </a:t>
                </a:r>
                <a14:m>
                  <m:oMath xmlns:m="http://schemas.openxmlformats.org/officeDocument/2006/math">
                    <m:r>
                      <a:rPr lang="it-IT" sz="20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∅</m:t>
                    </m:r>
                  </m:oMath>
                </a14:m>
                <a:r>
                  <a:rPr lang="de-DE" sz="20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)</a:t>
                </a:r>
                <a:r>
                  <a:rPr lang="it-IT" sz="2000" dirty="0">
                    <a:solidFill>
                      <a:schemeClr val="tx1"/>
                    </a:solidFill>
                  </a:rPr>
                  <a:t> &lt;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4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t-IT" sz="24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b</m:t>
                        </m:r>
                      </m:num>
                      <m:den>
                        <m:sSup>
                          <m:sSupPr>
                            <m:ctrlPr>
                              <a:rPr lang="bg-BG" sz="24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sz="2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it-IT" sz="2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n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it-IT" sz="2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c</m:t>
                            </m:r>
                          </m:sup>
                        </m:sSup>
                      </m:den>
                    </m:f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ossia, abbiamo dimostrato che: se </a:t>
                </a:r>
                <a:r>
                  <a:rPr lang="it-IT" b="1" dirty="0">
                    <a:solidFill>
                      <a:srgbClr val="C00000"/>
                    </a:solidFill>
                  </a:rPr>
                  <a:t>r(</a:t>
                </a:r>
                <a:r>
                  <a:rPr lang="it-IT" b="1" dirty="0" err="1">
                    <a:solidFill>
                      <a:srgbClr val="C00000"/>
                    </a:solidFill>
                  </a:rPr>
                  <a:t>n</a:t>
                </a:r>
                <a:r>
                  <a:rPr lang="it-IT" b="1" dirty="0">
                    <a:solidFill>
                      <a:srgbClr val="C0000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b="1" i="1" dirty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𝜸</m:t>
                    </m:r>
                  </m:oMath>
                </a14:m>
                <a:r>
                  <a:rPr lang="it-IT" b="1" baseline="-25000" dirty="0">
                    <a:solidFill>
                      <a:srgbClr val="C00000"/>
                    </a:solidFill>
                  </a:rPr>
                  <a:t>1 </a:t>
                </a:r>
                <a:r>
                  <a:rPr lang="it-IT" b="1" dirty="0">
                    <a:solidFill>
                      <a:srgbClr val="C00000"/>
                    </a:solidFill>
                  </a:rPr>
                  <a:t>(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bg-BG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it-IT" b="1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a:rPr lang="it-IT" b="1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𝒍𝒏</m:t>
                                </m:r>
                              </m:fName>
                              <m:e>
                                <m:r>
                                  <a:rPr lang="it-IT" b="1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𝒏</m:t>
                                </m:r>
                              </m:e>
                            </m:func>
                          </m:num>
                          <m:den>
                            <m:r>
                              <a:rPr lang="it-IT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𝒏</m:t>
                            </m:r>
                          </m:den>
                        </m:f>
                      </m:e>
                    </m:rad>
                  </m:oMath>
                </a14:m>
                <a:r>
                  <a:rPr lang="it-IT" b="1" dirty="0">
                    <a:solidFill>
                      <a:srgbClr val="C00000"/>
                    </a:solidFill>
                  </a:rPr>
                  <a:t> )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esiste </a:t>
                </a:r>
                <a14:m>
                  <m:oMath xmlns:m="http://schemas.openxmlformats.org/officeDocument/2006/math">
                    <m:r>
                      <a:rPr lang="it-IT" sz="20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lang="it-IT" sz="20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sz="20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&gt; 0 tale che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(G(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n,r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)) è connesso) = 1 - </a:t>
                </a:r>
                <a:r>
                  <a:rPr lang="it-IT" dirty="0">
                    <a:solidFill>
                      <a:schemeClr val="tx1"/>
                    </a:solidFill>
                  </a:rPr>
                  <a:t>P(</a:t>
                </a:r>
                <a14:m>
                  <m:oMath xmlns:m="http://schemas.openxmlformats.org/officeDocument/2006/math">
                    <m:r>
                      <a:rPr lang="it-IT" sz="20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∃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C: C = </a:t>
                </a:r>
                <a14:m>
                  <m:oMath xmlns:m="http://schemas.openxmlformats.org/officeDocument/2006/math">
                    <m:r>
                      <a:rPr lang="it-IT" sz="20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∅</m:t>
                    </m:r>
                  </m:oMath>
                </a14:m>
                <a:r>
                  <a:rPr lang="de-DE" sz="20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&gt; 1 -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b</m:t>
                        </m:r>
                      </m:num>
                      <m:den>
                        <m:sSup>
                          <m:sSupPr>
                            <m:ctrlPr>
                              <a:rPr lang="bg-BG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sz="20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it-IT" sz="20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n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it-IT" sz="20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c</m:t>
                            </m:r>
                          </m:sup>
                        </m:sSup>
                      </m:den>
                    </m:f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ossia, G(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n,r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))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è connesso con alta probabilità																										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QED</a:t>
                </a:r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2604" y="1045579"/>
                <a:ext cx="9598929" cy="5540416"/>
              </a:xfrm>
              <a:blipFill rotWithShape="0">
                <a:blip r:embed="rId2"/>
                <a:stretch>
                  <a:fillRect l="-44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4149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Delimitazione inferiore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52604" y="1045579"/>
                <a:ext cx="9598929" cy="5712060"/>
              </a:xfrm>
            </p:spPr>
            <p:txBody>
              <a:bodyPr>
                <a:normAutofit/>
              </a:bodyPr>
              <a:lstStyle/>
              <a:p>
                <a:r>
                  <a:rPr lang="it-IT" b="1" dirty="0" smtClean="0">
                    <a:solidFill>
                      <a:schemeClr val="tx1"/>
                    </a:solidFill>
                  </a:rPr>
                  <a:t>Teorema (Delimitazione inferiore)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. Per ogni costante c &gt; 0, 	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						se </a:t>
                </a:r>
                <a:r>
                  <a:rPr lang="it-IT" dirty="0" err="1">
                    <a:solidFill>
                      <a:schemeClr val="tx1"/>
                    </a:solidFill>
                  </a:rPr>
                  <a:t>r</a:t>
                </a:r>
                <a:r>
                  <a:rPr lang="it-IT" dirty="0">
                    <a:solidFill>
                      <a:schemeClr val="tx1"/>
                    </a:solidFill>
                  </a:rPr>
                  <a:t>(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bg-BG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n</m:t>
                                </m:r>
                                <m:r>
                                  <a:rPr lang="it-IT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 + </m:t>
                                </m:r>
                                <m:r>
                                  <m:rPr>
                                    <m:sty m:val="p"/>
                                  </m:rPr>
                                  <a:rPr lang="it-IT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c</m:t>
                                </m:r>
                              </m:e>
                            </m:func>
                          </m:num>
                          <m:den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n</m:t>
                            </m:r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</m:den>
                        </m:f>
                      </m:e>
                    </m:rad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sz="2400" dirty="0" smtClean="0">
                    <a:solidFill>
                      <a:schemeClr val="tx1"/>
                    </a:solidFill>
                  </a:rPr>
                  <a:t>)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allora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is-IS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is-IS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is-IS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lim</m:t>
                            </m:r>
                          </m:e>
                          <m:lim>
                            <m:r>
                              <a:rPr lang="is-IS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  <m:r>
                              <a:rPr lang="is-IS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P(G(n,r(n</a:t>
                </a:r>
                <a:r>
                  <a:rPr lang="it-IT" dirty="0">
                    <a:solidFill>
                      <a:schemeClr val="tx1"/>
                    </a:solidFill>
                  </a:rPr>
                  <a:t>))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è non connesso) &gt; 0	</a:t>
                </a:r>
              </a:p>
              <a:p>
                <a:pPr lvl="6"/>
                <a:endParaRPr lang="it-IT" sz="800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Per semplicità, nel corso della dimostrazione </a:t>
                </a:r>
                <a:r>
                  <a:rPr lang="it-IT" dirty="0">
                    <a:solidFill>
                      <a:schemeClr val="tx1"/>
                    </a:solidFill>
                  </a:rPr>
                  <a:t>denoteremo con </a:t>
                </a:r>
                <a:r>
                  <a:rPr lang="it-IT" i="1" dirty="0">
                    <a:solidFill>
                      <a:schemeClr val="tx1"/>
                    </a:solidFill>
                  </a:rPr>
                  <a:t>G </a:t>
                </a:r>
                <a:r>
                  <a:rPr lang="it-IT" dirty="0">
                    <a:solidFill>
                      <a:schemeClr val="tx1"/>
                    </a:solidFill>
                  </a:rPr>
                  <a:t>il grafo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G(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n,r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)) e con </a:t>
                </a:r>
                <a:r>
                  <a:rPr lang="it-IT" dirty="0" err="1">
                    <a:solidFill>
                      <a:schemeClr val="tx1"/>
                    </a:solidFill>
                  </a:rPr>
                  <a:t>r</a:t>
                </a:r>
                <a:r>
                  <a:rPr lang="it-IT" i="1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il valore </a:t>
                </a:r>
                <a:r>
                  <a:rPr lang="it-IT" dirty="0" err="1">
                    <a:solidFill>
                      <a:schemeClr val="tx1"/>
                    </a:solidFill>
                  </a:rPr>
                  <a:t>r</a:t>
                </a:r>
                <a:r>
                  <a:rPr lang="it-IT" dirty="0">
                    <a:solidFill>
                      <a:schemeClr val="tx1"/>
                    </a:solidFill>
                  </a:rPr>
                  <a:t>(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).</a:t>
                </a:r>
              </a:p>
              <a:p>
                <a:pPr lvl="7"/>
                <a:endParaRPr lang="it-IT" sz="800" dirty="0" smtClean="0">
                  <a:solidFill>
                    <a:schemeClr val="tx1"/>
                  </a:solidFill>
                </a:endParaRPr>
              </a:p>
              <a:p>
                <a:r>
                  <a:rPr lang="it-IT" u="sng" dirty="0" smtClean="0">
                    <a:solidFill>
                      <a:schemeClr val="tx1"/>
                    </a:solidFill>
                  </a:rPr>
                  <a:t>OSSERVAZIONE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: </a:t>
                </a:r>
              </a:p>
              <a:p>
                <a:pPr lvl="1"/>
                <a:r>
                  <a:rPr lang="it-IT" sz="1800" dirty="0" smtClean="0">
                    <a:solidFill>
                      <a:schemeClr val="tx1"/>
                    </a:solidFill>
                  </a:rPr>
                  <a:t>se </a:t>
                </a:r>
                <a:r>
                  <a:rPr lang="it-IT" sz="1800" dirty="0">
                    <a:solidFill>
                      <a:schemeClr val="tx1"/>
                    </a:solidFill>
                  </a:rPr>
                  <a:t>nella prova della delimitazione superiore abbiamo dovuto cercare una </a:t>
                </a:r>
                <a:r>
                  <a:rPr lang="it-IT" sz="1800" i="1" dirty="0">
                    <a:solidFill>
                      <a:schemeClr val="tx1"/>
                    </a:solidFill>
                  </a:rPr>
                  <a:t>maggiorazione</a:t>
                </a:r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della probabilità che G è non connesso (ossia</a:t>
                </a:r>
                <a:r>
                  <a:rPr lang="it-IT" sz="1800" dirty="0">
                    <a:solidFill>
                      <a:schemeClr val="tx1"/>
                    </a:solidFill>
                  </a:rPr>
                  <a:t>, abbiamo dovuto dimostrare che </a:t>
                </a:r>
                <a:r>
                  <a:rPr lang="it-IT" sz="1800" dirty="0" smtClean="0">
                    <a:solidFill>
                      <a:srgbClr val="162DCF"/>
                    </a:solidFill>
                  </a:rPr>
                  <a:t>P</a:t>
                </a:r>
                <a:r>
                  <a:rPr lang="it-IT" sz="1800" dirty="0">
                    <a:solidFill>
                      <a:srgbClr val="162DCF"/>
                    </a:solidFill>
                  </a:rPr>
                  <a:t>(G non connesso)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sz="1800" dirty="0">
                    <a:solidFill>
                      <a:srgbClr val="162DCF"/>
                    </a:solidFill>
                  </a:rPr>
                  <a:t> </a:t>
                </a:r>
                <a:r>
                  <a:rPr lang="it-IT" sz="1800" i="1" dirty="0">
                    <a:solidFill>
                      <a:srgbClr val="162DCF"/>
                    </a:solidFill>
                  </a:rPr>
                  <a:t>qualcosa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),</a:t>
                </a:r>
              </a:p>
              <a:p>
                <a:pPr lvl="1"/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>
                    <a:solidFill>
                      <a:schemeClr val="tx1"/>
                    </a:solidFill>
                  </a:rPr>
                  <a:t>ora dobbiamo trovare una </a:t>
                </a:r>
                <a:r>
                  <a:rPr lang="it-IT" sz="1800" i="1" dirty="0">
                    <a:solidFill>
                      <a:schemeClr val="tx1"/>
                    </a:solidFill>
                  </a:rPr>
                  <a:t>minorazione</a:t>
                </a:r>
                <a:r>
                  <a:rPr lang="it-IT" sz="1800" dirty="0">
                    <a:solidFill>
                      <a:schemeClr val="tx1"/>
                    </a:solidFill>
                  </a:rPr>
                  <a:t> della probabilità che G è non connesso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sz="1800" dirty="0">
                    <a:solidFill>
                      <a:schemeClr val="tx1"/>
                    </a:solidFill>
                  </a:rPr>
                  <a:t>ossia, dobbiamo dimostrare che </a:t>
                </a:r>
                <a:r>
                  <a:rPr lang="it-IT" sz="1800" dirty="0" err="1" smtClean="0">
                    <a:solidFill>
                      <a:srgbClr val="DD51E7"/>
                    </a:solidFill>
                  </a:rPr>
                  <a:t>P</a:t>
                </a:r>
                <a:r>
                  <a:rPr lang="it-IT" sz="1800" dirty="0" smtClean="0">
                    <a:solidFill>
                      <a:srgbClr val="DD51E7"/>
                    </a:solidFill>
                  </a:rPr>
                  <a:t>(G </a:t>
                </a:r>
                <a:r>
                  <a:rPr lang="it-IT" sz="1800" dirty="0">
                    <a:solidFill>
                      <a:srgbClr val="DD51E7"/>
                    </a:solidFill>
                  </a:rPr>
                  <a:t>non connesso)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sz="1800" dirty="0">
                    <a:solidFill>
                      <a:srgbClr val="DD51E7"/>
                    </a:solidFill>
                  </a:rPr>
                  <a:t> </a:t>
                </a:r>
                <a:r>
                  <a:rPr lang="it-IT" sz="1800" i="1" dirty="0">
                    <a:solidFill>
                      <a:srgbClr val="DD51E7"/>
                    </a:solidFill>
                  </a:rPr>
                  <a:t>qualcosa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) </a:t>
                </a:r>
                <a:r>
                  <a:rPr lang="it-IT" sz="1800" dirty="0">
                    <a:solidFill>
                      <a:schemeClr val="tx1"/>
                    </a:solidFill>
                  </a:rPr>
                  <a:t>	</a:t>
                </a:r>
                <a:r>
                  <a:rPr lang="it-IT" dirty="0">
                    <a:solidFill>
                      <a:schemeClr val="tx1"/>
                    </a:solidFill>
                  </a:rPr>
                  <a:t>	</a:t>
                </a:r>
                <a:endParaRPr lang="it-IT" b="1" dirty="0" smtClean="0">
                  <a:solidFill>
                    <a:srgbClr val="162DCF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2604" y="1045579"/>
                <a:ext cx="9598929" cy="5712060"/>
              </a:xfrm>
              <a:blipFill rotWithShape="0">
                <a:blip r:embed="rId2"/>
                <a:stretch>
                  <a:fillRect l="-444" t="-64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2714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Delimitazione inferiore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52604" y="1045579"/>
                <a:ext cx="9598929" cy="5540416"/>
              </a:xfrm>
            </p:spPr>
            <p:txBody>
              <a:bodyPr>
                <a:normAutofit/>
              </a:bodyPr>
              <a:lstStyle/>
              <a:p>
                <a:r>
                  <a:rPr lang="it-IT" sz="1600" dirty="0" smtClean="0">
                    <a:solidFill>
                      <a:schemeClr val="tx1"/>
                    </a:solidFill>
                  </a:rPr>
                  <a:t>dobbiamo trovare una </a:t>
                </a:r>
                <a:r>
                  <a:rPr lang="it-IT" sz="1600" i="1" dirty="0">
                    <a:solidFill>
                      <a:schemeClr val="tx1"/>
                    </a:solidFill>
                  </a:rPr>
                  <a:t>minorazione</a:t>
                </a:r>
                <a:r>
                  <a:rPr lang="it-IT" sz="1600" dirty="0">
                    <a:solidFill>
                      <a:schemeClr val="tx1"/>
                    </a:solidFill>
                  </a:rPr>
                  <a:t> di 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P</a:t>
                </a:r>
                <a:r>
                  <a:rPr lang="it-IT" sz="1600" dirty="0">
                    <a:solidFill>
                      <a:schemeClr val="tx1"/>
                    </a:solidFill>
                  </a:rPr>
                  <a:t>(G non connesso) </a:t>
                </a:r>
                <a:endParaRPr lang="it-IT" sz="1600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Per cominciare, introduciamo i seguenti eventi: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80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a:rPr lang="en-US" sz="180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≥</m:t>
                        </m:r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= G contiene almeno un nodo isolato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80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18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i</m:t>
                            </m:r>
                          </m:e>
                          <m:sub>
                            <m:r>
                              <a:rPr lang="it-IT" sz="18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18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i</m:t>
                            </m:r>
                          </m:e>
                          <m:sub>
                            <m:r>
                              <a:rPr lang="it-IT" sz="18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…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18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i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18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h</m:t>
                            </m:r>
                          </m:sub>
                        </m:sSub>
                      </m:sub>
                    </m:sSub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= tutti i nodi i</a:t>
                </a:r>
                <a:r>
                  <a:rPr lang="it-IT" sz="1800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i</a:t>
                </a:r>
                <a:r>
                  <a:rPr lang="it-IT" sz="1800" baseline="-25000" dirty="0" smtClean="0">
                    <a:solidFill>
                      <a:schemeClr val="tx1"/>
                    </a:solidFill>
                  </a:rPr>
                  <a:t>2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… , i</a:t>
                </a:r>
                <a:r>
                  <a:rPr lang="is-IS" sz="1800" baseline="-25000" dirty="0" smtClean="0">
                    <a:solidFill>
                      <a:schemeClr val="tx1"/>
                    </a:solidFill>
                  </a:rPr>
                  <a:t>h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 sono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isolati in G, con </a:t>
                </a:r>
                <a:r>
                  <a:rPr lang="it-IT" dirty="0">
                    <a:solidFill>
                      <a:schemeClr val="tx1"/>
                    </a:solidFill>
                  </a:rPr>
                  <a:t>i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, i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, </a:t>
                </a:r>
                <a:r>
                  <a:rPr lang="is-IS" dirty="0">
                    <a:solidFill>
                      <a:schemeClr val="tx1"/>
                    </a:solidFill>
                  </a:rPr>
                  <a:t>… , i</a:t>
                </a:r>
                <a:r>
                  <a:rPr lang="is-IS" sz="1800" baseline="-25000" dirty="0">
                    <a:solidFill>
                      <a:schemeClr val="tx1"/>
                    </a:solidFill>
                  </a:rPr>
                  <a:t>h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[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]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80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</m:t>
                        </m:r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!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= i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è l’unico nodo isolato </a:t>
                </a:r>
                <a:r>
                  <a:rPr lang="it-IT" dirty="0">
                    <a:solidFill>
                      <a:schemeClr val="tx1"/>
                    </a:solidFill>
                  </a:rPr>
                  <a:t>in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G, con i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[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]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ed esprimiamo in loro funzione la probabilità che G sia non connesso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ovviamente, se G contiene almeno un nodo isolato allora G è non connesso: dunque, 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P(G non connesso)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 </m:t>
                    </m:r>
                  </m:oMath>
                </a14:m>
                <a:r>
                  <a:rPr lang="it-IT" b="1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800" b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a:rPr lang="en-US" sz="1800" b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≥</m:t>
                        </m:r>
                        <m:r>
                          <a:rPr lang="it-IT" sz="18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it-IT" b="1" dirty="0" smtClean="0">
                    <a:solidFill>
                      <a:schemeClr val="tx1"/>
                    </a:solidFill>
                  </a:rPr>
                  <a:t>)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		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poi, se accade che 1 è l’unico nodo isolato in G, oppure 	2 è </a:t>
                </a:r>
                <a:r>
                  <a:rPr lang="it-IT" dirty="0">
                    <a:solidFill>
                      <a:schemeClr val="tx1"/>
                    </a:solidFill>
                  </a:rPr>
                  <a:t>l’unico nodo isolato in G, oppure 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… ,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oppure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è l’unico nodo isolato in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G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allora accade anche che </a:t>
                </a:r>
                <a:r>
                  <a:rPr lang="it-IT" dirty="0">
                    <a:solidFill>
                      <a:schemeClr val="tx1"/>
                    </a:solidFill>
                  </a:rPr>
                  <a:t>G contiene almeno un nodo isolato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(ovviamente!). Dunque: 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P(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800" b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a:rPr lang="en-US" sz="1800" b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≥</m:t>
                        </m:r>
                        <m:r>
                          <a:rPr lang="it-IT" sz="18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it-IT" b="1" dirty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 </m:t>
                    </m:r>
                  </m:oMath>
                </a14:m>
                <a:r>
                  <a:rPr lang="it-IT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b="1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(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supHide m:val="on"/>
                        <m:ctrlPr>
                          <a:rPr lang="it-IT" sz="1800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800" b="1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𝐢</m:t>
                        </m:r>
                        <m:r>
                          <a:rPr lang="it-IT" sz="1800" b="1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∈[</m:t>
                        </m:r>
                        <m:r>
                          <a:rPr lang="it-IT" sz="1800" b="1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𝐧</m:t>
                        </m:r>
                        <m:r>
                          <a:rPr lang="it-IT" sz="1800" b="1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sub>
                      <m:sup/>
                      <m:e>
                        <m:r>
                          <a:rPr lang="it-IT" sz="1800" b="1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lang="en-US" sz="18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800" b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a:rPr lang="it-IT" sz="18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𝐢</m:t>
                        </m:r>
                        <m:r>
                          <a:rPr lang="it-IT" sz="1800" b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!</m:t>
                        </m:r>
                      </m:sub>
                    </m:sSub>
                  </m:oMath>
                </a14:m>
                <a:r>
                  <a:rPr lang="it-IT" b="1" dirty="0" smtClean="0">
                    <a:solidFill>
                      <a:schemeClr val="tx1"/>
                    </a:solidFill>
                  </a:rPr>
                  <a:t> )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e poiché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!</m:t>
                        </m:r>
                      </m:sub>
                    </m:sSub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!</m:t>
                        </m:r>
                      </m:sub>
                    </m:sSub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, 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…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!</m:t>
                        </m:r>
                      </m:sub>
                    </m:sSub>
                  </m:oMath>
                </a14:m>
                <a:r>
                  <a:rPr lang="is-IS" dirty="0" smtClean="0">
                    <a:solidFill>
                      <a:schemeClr val="tx1"/>
                    </a:solidFill>
                  </a:rPr>
                  <a:t> sono eventi disgiunti: </a:t>
                </a:r>
                <a:r>
                  <a:rPr lang="it-IT" dirty="0">
                    <a:solidFill>
                      <a:schemeClr val="tx1"/>
                    </a:solidFill>
                  </a:rPr>
                  <a:t>	</a:t>
                </a:r>
                <a:r>
                  <a:rPr lang="it-IT" b="1" dirty="0">
                    <a:solidFill>
                      <a:schemeClr val="tx1"/>
                    </a:solidFill>
                  </a:rPr>
                  <a:t>P(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supHide m:val="on"/>
                        <m:ctrlPr>
                          <a:rPr lang="it-IT" sz="18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8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𝐢</m:t>
                        </m:r>
                        <m:r>
                          <a:rPr lang="it-IT" sz="1800" b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∈[</m:t>
                        </m:r>
                        <m:r>
                          <a:rPr lang="it-IT" sz="18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𝐧</m:t>
                        </m:r>
                        <m:r>
                          <a:rPr lang="it-IT" sz="1800" b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sub>
                      <m:sup/>
                      <m:e>
                        <m:r>
                          <a:rPr lang="it-IT" sz="1800" b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lang="en-US" sz="18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800" b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a:rPr lang="it-IT" sz="18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𝐢</m:t>
                        </m:r>
                        <m:r>
                          <a:rPr lang="it-IT" sz="1800" b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!</m:t>
                        </m:r>
                      </m:sub>
                    </m:sSub>
                  </m:oMath>
                </a14:m>
                <a:r>
                  <a:rPr lang="it-IT" b="1" dirty="0">
                    <a:solidFill>
                      <a:schemeClr val="tx1"/>
                    </a:solidFill>
                  </a:rPr>
                  <a:t> 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sz="1800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8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𝐢</m:t>
                        </m:r>
                        <m:r>
                          <a:rPr lang="it-IT" sz="1800" b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∈[</m:t>
                        </m:r>
                        <m:r>
                          <a:rPr lang="it-IT" sz="18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𝐧</m:t>
                        </m:r>
                        <m:r>
                          <a:rPr lang="it-IT" sz="1800" b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sub>
                      <m:sup/>
                      <m:e>
                        <m:r>
                          <a:rPr lang="it-IT" sz="1800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sz="1800" b="1" dirty="0" err="1">
                    <a:solidFill>
                      <a:schemeClr val="tx1"/>
                    </a:solidFill>
                  </a:rPr>
                  <a:t>P</a:t>
                </a:r>
                <a:r>
                  <a:rPr lang="it-IT" sz="1800" b="1" dirty="0" smtClean="0">
                    <a:solidFill>
                      <a:schemeClr val="tx1"/>
                    </a:solidFill>
                  </a:rPr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800" b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a:rPr lang="it-IT" sz="18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𝐢</m:t>
                        </m:r>
                        <m:r>
                          <a:rPr lang="it-IT" sz="1800" b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!</m:t>
                        </m:r>
                      </m:sub>
                    </m:sSub>
                  </m:oMath>
                </a14:m>
                <a:r>
                  <a:rPr lang="it-IT" sz="1800" b="1" dirty="0">
                    <a:solidFill>
                      <a:schemeClr val="tx1"/>
                    </a:solidFill>
                  </a:rPr>
                  <a:t> </a:t>
                </a:r>
                <a:r>
                  <a:rPr lang="it-IT" sz="1800" b="1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lvl="8"/>
                <a:endParaRPr lang="it-IT" sz="800" b="1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In conclusione: </a:t>
                </a:r>
                <a:r>
                  <a:rPr lang="it-IT" b="1" dirty="0" smtClean="0">
                    <a:solidFill>
                      <a:srgbClr val="C00000"/>
                    </a:solidFill>
                  </a:rPr>
                  <a:t>P(G non connesso)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 </m:t>
                    </m:r>
                    <m:nary>
                      <m:naryPr>
                        <m:chr m:val="∑"/>
                        <m:supHide m:val="on"/>
                        <m:ctrlPr>
                          <a:rPr lang="it-IT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𝐢</m:t>
                        </m:r>
                        <m:r>
                          <a:rPr lang="it-IT" b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 ∈[</m:t>
                        </m:r>
                        <m:r>
                          <a:rPr lang="it-IT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𝐧</m:t>
                        </m:r>
                        <m:r>
                          <a:rPr lang="it-IT" b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sub>
                      <m:sup/>
                      <m:e>
                        <m:r>
                          <a:rPr lang="it-IT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b="1" dirty="0" err="1">
                    <a:solidFill>
                      <a:srgbClr val="C00000"/>
                    </a:solidFill>
                  </a:rPr>
                  <a:t>P</a:t>
                </a:r>
                <a:r>
                  <a:rPr lang="it-IT" b="1" dirty="0">
                    <a:solidFill>
                      <a:srgbClr val="C00000"/>
                    </a:solidFill>
                  </a:rPr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a:rPr lang="it-IT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𝐢</m:t>
                        </m:r>
                        <m:r>
                          <a:rPr lang="it-IT" b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!</m:t>
                        </m:r>
                      </m:sub>
                    </m:sSub>
                  </m:oMath>
                </a14:m>
                <a:r>
                  <a:rPr lang="it-IT" b="1" dirty="0">
                    <a:solidFill>
                      <a:srgbClr val="C00000"/>
                    </a:solidFill>
                  </a:rPr>
                  <a:t> </a:t>
                </a:r>
                <a:r>
                  <a:rPr lang="it-IT" b="1" dirty="0" smtClean="0">
                    <a:solidFill>
                      <a:srgbClr val="C00000"/>
                    </a:solidFill>
                  </a:rPr>
                  <a:t>)</a:t>
                </a:r>
                <a:r>
                  <a:rPr lang="it-IT" b="1" dirty="0">
                    <a:solidFill>
                      <a:srgbClr val="C00000"/>
                    </a:solidFill>
                  </a:rPr>
                  <a:t>	</a:t>
                </a:r>
                <a:r>
                  <a:rPr lang="it-IT" dirty="0">
                    <a:solidFill>
                      <a:schemeClr val="tx1"/>
                    </a:solidFill>
                  </a:rPr>
                  <a:t>						</a:t>
                </a:r>
                <a:endParaRPr lang="it-IT" b="1" dirty="0" smtClean="0">
                  <a:solidFill>
                    <a:srgbClr val="162DCF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2604" y="1045579"/>
                <a:ext cx="9598929" cy="5540416"/>
              </a:xfrm>
              <a:blipFill rotWithShape="0">
                <a:blip r:embed="rId2"/>
                <a:stretch>
                  <a:fillRect l="-444" t="-330" b="-308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539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Delimitazione inferiore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52604" y="1045579"/>
                <a:ext cx="9598929" cy="5540416"/>
              </a:xfrm>
            </p:spPr>
            <p:txBody>
              <a:bodyPr>
                <a:normAutofit/>
              </a:bodyPr>
              <a:lstStyle/>
              <a:p>
                <a:r>
                  <a:rPr lang="it-IT" sz="1600" dirty="0" smtClean="0">
                    <a:solidFill>
                      <a:schemeClr val="tx1"/>
                    </a:solidFill>
                  </a:rPr>
                  <a:t>dobbiamo trovare una </a:t>
                </a:r>
                <a:r>
                  <a:rPr lang="it-IT" sz="1600" i="1" dirty="0">
                    <a:solidFill>
                      <a:schemeClr val="tx1"/>
                    </a:solidFill>
                  </a:rPr>
                  <a:t>minorazione</a:t>
                </a:r>
                <a:r>
                  <a:rPr lang="it-IT" sz="1600" dirty="0">
                    <a:solidFill>
                      <a:schemeClr val="tx1"/>
                    </a:solidFill>
                  </a:rPr>
                  <a:t> di 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P</a:t>
                </a:r>
                <a:r>
                  <a:rPr lang="it-IT" sz="1600" dirty="0">
                    <a:solidFill>
                      <a:schemeClr val="tx1"/>
                    </a:solidFill>
                  </a:rPr>
                  <a:t>(G non connesso) </a:t>
                </a:r>
                <a:endParaRPr lang="it-IT" sz="1600" dirty="0" smtClean="0">
                  <a:solidFill>
                    <a:schemeClr val="tx1"/>
                  </a:solidFill>
                </a:endParaRPr>
              </a:p>
              <a:p>
                <a:r>
                  <a:rPr lang="it-IT" b="1" dirty="0" err="1" smtClean="0">
                    <a:solidFill>
                      <a:srgbClr val="C00000"/>
                    </a:solidFill>
                  </a:rPr>
                  <a:t>P</a:t>
                </a:r>
                <a:r>
                  <a:rPr lang="it-IT" b="1" dirty="0" smtClean="0">
                    <a:solidFill>
                      <a:srgbClr val="C00000"/>
                    </a:solidFill>
                  </a:rPr>
                  <a:t>(G </a:t>
                </a:r>
                <a:r>
                  <a:rPr lang="it-IT" b="1" dirty="0">
                    <a:solidFill>
                      <a:srgbClr val="C00000"/>
                    </a:solidFill>
                  </a:rPr>
                  <a:t>non connesso)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 </m:t>
                    </m:r>
                    <m:nary>
                      <m:naryPr>
                        <m:chr m:val="∑"/>
                        <m:supHide m:val="on"/>
                        <m:ctrlPr>
                          <a:rPr lang="it-IT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𝐢</m:t>
                        </m:r>
                        <m:r>
                          <a:rPr lang="it-IT" b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 ∈[</m:t>
                        </m:r>
                        <m:r>
                          <a:rPr lang="it-IT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𝐧</m:t>
                        </m:r>
                        <m:r>
                          <a:rPr lang="it-IT" b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sub>
                      <m:sup/>
                      <m:e>
                        <m:r>
                          <a:rPr lang="it-IT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b="1" dirty="0" err="1">
                    <a:solidFill>
                      <a:srgbClr val="C00000"/>
                    </a:solidFill>
                  </a:rPr>
                  <a:t>P</a:t>
                </a:r>
                <a:r>
                  <a:rPr lang="it-IT" b="1" dirty="0">
                    <a:solidFill>
                      <a:srgbClr val="C00000"/>
                    </a:solidFill>
                  </a:rPr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a:rPr lang="it-IT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𝐢</m:t>
                        </m:r>
                        <m:r>
                          <a:rPr lang="it-IT" b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!</m:t>
                        </m:r>
                      </m:sub>
                    </m:sSub>
                  </m:oMath>
                </a14:m>
                <a:r>
                  <a:rPr lang="it-IT" b="1" dirty="0">
                    <a:solidFill>
                      <a:srgbClr val="C00000"/>
                    </a:solidFill>
                  </a:rPr>
                  <a:t> )	</a:t>
                </a:r>
                <a:endParaRPr lang="it-IT" b="1" dirty="0" smtClean="0">
                  <a:solidFill>
                    <a:srgbClr val="C00000"/>
                  </a:solidFill>
                </a:endParaRPr>
              </a:p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Non è, però, semplice calcolare direttamente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2000" dirty="0" err="1">
                    <a:solidFill>
                      <a:schemeClr val="tx1"/>
                    </a:solidFill>
                  </a:rPr>
                  <a:t>P</a:t>
                </a:r>
                <a:r>
                  <a:rPr lang="it-IT" sz="2000" dirty="0" smtClean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a:rPr lang="it-IT" sz="2000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it-IT" sz="2000" b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!</m:t>
                        </m:r>
                      </m:sub>
                    </m:sSub>
                  </m:oMath>
                </a14:m>
                <a:r>
                  <a:rPr lang="it-IT" sz="2000" dirty="0">
                    <a:solidFill>
                      <a:schemeClr val="tx1"/>
                    </a:solidFill>
                  </a:rPr>
                  <a:t> </a:t>
                </a:r>
                <a:r>
                  <a:rPr lang="it-IT" sz="2000" dirty="0" smtClean="0">
                    <a:solidFill>
                      <a:schemeClr val="tx1"/>
                    </a:solidFill>
                  </a:rPr>
                  <a:t>)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: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allora, lavoriamo per minorarla con espressioni che sappiamo calcolare  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se i è un nodo isolato in G e, inoltre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80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18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i</m:t>
                            </m:r>
                          </m:e>
                          <m:sub>
                            <m:r>
                              <a:rPr lang="it-IT" sz="18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18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i</m:t>
                            </m:r>
                          </m:e>
                          <m:sub>
                            <m:r>
                              <a:rPr lang="it-IT" sz="18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…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18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i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18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h</m:t>
                            </m:r>
                          </m:sub>
                        </m:sSub>
                      </m:sub>
                    </m:sSub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= i nodi i</a:t>
                </a:r>
                <a:r>
                  <a:rPr lang="it-IT" sz="1800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i</a:t>
                </a:r>
                <a:r>
                  <a:rPr lang="it-IT" sz="1800" baseline="-25000" dirty="0" smtClean="0">
                    <a:solidFill>
                      <a:schemeClr val="tx1"/>
                    </a:solidFill>
                  </a:rPr>
                  <a:t>2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… , i</a:t>
                </a:r>
                <a:r>
                  <a:rPr lang="is-IS" sz="1800" baseline="-25000" dirty="0" smtClean="0">
                    <a:solidFill>
                      <a:schemeClr val="tx1"/>
                    </a:solidFill>
                  </a:rPr>
                  <a:t>h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 sono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isolati in G, con </a:t>
                </a:r>
                <a:r>
                  <a:rPr lang="it-IT" dirty="0">
                    <a:solidFill>
                      <a:schemeClr val="tx1"/>
                    </a:solidFill>
                  </a:rPr>
                  <a:t>i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, i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, </a:t>
                </a:r>
                <a:r>
                  <a:rPr lang="is-IS" dirty="0">
                    <a:solidFill>
                      <a:schemeClr val="tx1"/>
                    </a:solidFill>
                  </a:rPr>
                  <a:t>… , i</a:t>
                </a:r>
                <a:r>
                  <a:rPr lang="is-IS" sz="1800" baseline="-25000" dirty="0">
                    <a:solidFill>
                      <a:schemeClr val="tx1"/>
                    </a:solidFill>
                  </a:rPr>
                  <a:t>h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[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]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80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</m:t>
                        </m:r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!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= i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è l’unico nodo isolato </a:t>
                </a:r>
                <a:r>
                  <a:rPr lang="it-IT" dirty="0">
                    <a:solidFill>
                      <a:schemeClr val="tx1"/>
                    </a:solidFill>
                  </a:rPr>
                  <a:t>in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G, con i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[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]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ed esprimiamo in loro funzione la probabilità che G sia non connesso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i è l’unico nodo isolato in G se e solo se i è un nodo isolato in G e, comunque scegliamo un altro nodo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i 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non sono entrambi isolati in G: dunque,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</m:t>
                        </m:r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!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-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supHide m:val="on"/>
                        <m:ctrlPr>
                          <a:rPr lang="it-IT" sz="18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it-IT" sz="1800" b="1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𝐣</m:t>
                        </m:r>
                        <m:r>
                          <a:rPr lang="it-IT" sz="1800" b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it-IT" sz="1800" b="1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it-IT" sz="1800" b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𝐧</m:t>
                            </m:r>
                          </m:e>
                        </m:d>
                        <m:r>
                          <a:rPr lang="it-IT" sz="1800" b="1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−{</m:t>
                        </m:r>
                        <m:r>
                          <a:rPr lang="it-IT" sz="1800" b="1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𝐢</m:t>
                        </m:r>
                        <m:r>
                          <a:rPr lang="it-IT" sz="1800" b="1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}</m:t>
                        </m:r>
                      </m:sub>
                      <m:sup/>
                      <m:e>
                        <m:r>
                          <a:rPr lang="it-IT" sz="1800" b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ij</m:t>
                        </m:r>
                      </m:sub>
                    </m:sSub>
                  </m:oMath>
                </a14:m>
                <a:endParaRPr lang="it-IT" sz="1800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da cui: 																			 </a:t>
                </a:r>
                <a:r>
                  <a:rPr lang="it-IT" b="1" dirty="0" err="1" smtClean="0">
                    <a:solidFill>
                      <a:srgbClr val="C00000"/>
                    </a:solidFill>
                  </a:rPr>
                  <a:t>P</a:t>
                </a:r>
                <a:r>
                  <a:rPr lang="it-IT" b="1" dirty="0" smtClean="0">
                    <a:solidFill>
                      <a:srgbClr val="C0000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800" b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a:rPr lang="it-IT" sz="18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𝐢</m:t>
                        </m:r>
                        <m:r>
                          <a:rPr lang="it-IT" sz="1800" b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!</m:t>
                        </m:r>
                      </m:sub>
                    </m:sSub>
                  </m:oMath>
                </a14:m>
                <a:r>
                  <a:rPr lang="it-IT" b="1" dirty="0">
                    <a:solidFill>
                      <a:srgbClr val="C00000"/>
                    </a:solidFill>
                  </a:rPr>
                  <a:t> </a:t>
                </a:r>
                <a:r>
                  <a:rPr lang="it-IT" b="1" dirty="0" smtClean="0">
                    <a:solidFill>
                      <a:srgbClr val="C00000"/>
                    </a:solidFill>
                  </a:rPr>
                  <a:t>) = </a:t>
                </a:r>
                <a:r>
                  <a:rPr lang="it-IT" b="1" dirty="0" err="1" smtClean="0">
                    <a:solidFill>
                      <a:srgbClr val="C00000"/>
                    </a:solidFill>
                  </a:rPr>
                  <a:t>P</a:t>
                </a:r>
                <a:r>
                  <a:rPr lang="it-IT" b="1" dirty="0" smtClean="0">
                    <a:solidFill>
                      <a:srgbClr val="C0000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800" b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a:rPr lang="it-IT" sz="18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it-IT" sz="1800" b="1" dirty="0">
                    <a:solidFill>
                      <a:srgbClr val="C00000"/>
                    </a:solidFill>
                  </a:rPr>
                  <a:t> -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supHide m:val="on"/>
                        <m:ctrlPr>
                          <a:rPr lang="it-IT" sz="18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it-IT" sz="1800" b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𝐣</m:t>
                        </m:r>
                        <m:r>
                          <a:rPr lang="it-IT" sz="1800" b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 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it-IT" sz="18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it-IT" sz="1800" b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𝐧</m:t>
                            </m:r>
                          </m:e>
                        </m:d>
                        <m:r>
                          <a:rPr lang="it-IT" sz="1800" b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−{</m:t>
                        </m:r>
                        <m:r>
                          <a:rPr lang="it-IT" sz="1800" b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𝐢</m:t>
                        </m:r>
                        <m:r>
                          <a:rPr lang="it-IT" sz="1800" b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}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800" b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ℇ</m:t>
                            </m:r>
                          </m:e>
                          <m:sub>
                            <m:r>
                              <a:rPr lang="it-IT" sz="18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𝒊𝒋</m:t>
                            </m:r>
                          </m:sub>
                        </m:sSub>
                      </m:e>
                    </m:nary>
                  </m:oMath>
                </a14:m>
                <a:r>
                  <a:rPr lang="it-IT" b="1" dirty="0" smtClean="0">
                    <a:solidFill>
                      <a:srgbClr val="C0000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b="1" dirty="0" smtClean="0">
                    <a:solidFill>
                      <a:srgbClr val="C00000"/>
                    </a:solidFill>
                  </a:rPr>
                  <a:t> </a:t>
                </a:r>
                <a:r>
                  <a:rPr lang="it-IT" b="1" dirty="0">
                    <a:solidFill>
                      <a:srgbClr val="C00000"/>
                    </a:solidFill>
                  </a:rPr>
                  <a:t>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800" b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a:rPr lang="it-IT" sz="18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it-IT" b="1" dirty="0">
                    <a:solidFill>
                      <a:srgbClr val="C00000"/>
                    </a:solidFill>
                  </a:rPr>
                  <a:t> </a:t>
                </a:r>
                <a:r>
                  <a:rPr lang="it-IT" b="1" dirty="0" smtClean="0">
                    <a:solidFill>
                      <a:srgbClr val="C00000"/>
                    </a:solidFill>
                  </a:rPr>
                  <a:t>)- </a:t>
                </a:r>
                <a:r>
                  <a:rPr lang="it-IT" b="1" dirty="0" err="1" smtClean="0">
                    <a:solidFill>
                      <a:srgbClr val="C00000"/>
                    </a:solidFill>
                  </a:rPr>
                  <a:t>P</a:t>
                </a:r>
                <a:r>
                  <a:rPr lang="it-IT" b="1" dirty="0" smtClean="0">
                    <a:solidFill>
                      <a:srgbClr val="C00000"/>
                    </a:solidFill>
                  </a:rPr>
                  <a:t>(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supHide m:val="on"/>
                        <m:ctrlPr>
                          <a:rPr lang="it-IT" sz="18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it-IT" sz="1800" b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𝐣</m:t>
                        </m:r>
                        <m:r>
                          <a:rPr lang="it-IT" sz="1800" b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 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it-IT" sz="18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it-IT" sz="1800" b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𝐧</m:t>
                            </m:r>
                          </m:e>
                        </m:d>
                        <m:r>
                          <a:rPr lang="it-IT" sz="1800" b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−{</m:t>
                        </m:r>
                        <m:r>
                          <a:rPr lang="it-IT" sz="1800" b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𝐢</m:t>
                        </m:r>
                        <m:r>
                          <a:rPr lang="it-IT" sz="1800" b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}</m:t>
                        </m:r>
                      </m:sub>
                      <m:sup/>
                      <m:e>
                        <m:r>
                          <a:rPr lang="it-IT" sz="1800" b="1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lang="en-US" sz="1800" b="1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800" b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a:rPr lang="it-IT" sz="18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it-IT" b="1" dirty="0" smtClean="0">
                    <a:solidFill>
                      <a:srgbClr val="C0000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b="1" dirty="0">
                    <a:solidFill>
                      <a:srgbClr val="C00000"/>
                    </a:solidFill>
                  </a:rPr>
                  <a:t> 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800" b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a:rPr lang="it-IT" sz="18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it-IT" b="1" dirty="0">
                    <a:solidFill>
                      <a:srgbClr val="C00000"/>
                    </a:solidFill>
                  </a:rPr>
                  <a:t> </a:t>
                </a:r>
                <a:r>
                  <a:rPr lang="it-IT" b="1" dirty="0" smtClean="0">
                    <a:solidFill>
                      <a:srgbClr val="C00000"/>
                    </a:solidFill>
                  </a:rPr>
                  <a:t>)-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sz="1800" b="1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it-IT" sz="1800" b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𝐣</m:t>
                        </m:r>
                        <m:r>
                          <a:rPr lang="it-IT" sz="1800" b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 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it-IT" sz="18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it-IT" sz="1800" b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𝐧</m:t>
                            </m:r>
                          </m:e>
                        </m:d>
                        <m:r>
                          <a:rPr lang="it-IT" sz="1800" b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−{</m:t>
                        </m:r>
                        <m:r>
                          <a:rPr lang="it-IT" sz="1800" b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𝐢</m:t>
                        </m:r>
                        <m:r>
                          <a:rPr lang="it-IT" sz="1800" b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}</m:t>
                        </m:r>
                      </m:sub>
                      <m:sup/>
                      <m:e>
                        <m:r>
                          <a:rPr lang="it-IT" sz="1800" b="1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b="1" dirty="0" smtClean="0">
                    <a:solidFill>
                      <a:srgbClr val="C00000"/>
                    </a:solidFill>
                  </a:rPr>
                  <a:t> </a:t>
                </a:r>
                <a:r>
                  <a:rPr lang="it-IT" b="1" dirty="0" err="1">
                    <a:solidFill>
                      <a:srgbClr val="C00000"/>
                    </a:solidFill>
                  </a:rPr>
                  <a:t>P</a:t>
                </a:r>
                <a:r>
                  <a:rPr lang="it-IT" b="1" dirty="0" smtClean="0">
                    <a:solidFill>
                      <a:srgbClr val="C0000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800" b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a:rPr lang="it-IT" sz="18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it-IT" b="1" dirty="0">
                    <a:solidFill>
                      <a:srgbClr val="C00000"/>
                    </a:solidFill>
                  </a:rPr>
                  <a:t>)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6"/>
                <a:endParaRPr lang="it-IT" sz="800" dirty="0" smtClean="0">
                  <a:solidFill>
                    <a:schemeClr val="tx1"/>
                  </a:solidFill>
                </a:endParaRPr>
              </a:p>
              <a:p>
                <a:pPr marL="742950" lvl="2" indent="-342900"/>
                <a:r>
                  <a:rPr lang="it-IT" sz="1600" dirty="0">
                    <a:solidFill>
                      <a:schemeClr val="tx1"/>
                    </a:solidFill>
                  </a:rPr>
                  <a:t>dove l’ultima disuguaglianza segue dallo Union 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Bound</a:t>
                </a:r>
                <a:r>
                  <a:rPr lang="it-IT" sz="1600" dirty="0">
                    <a:solidFill>
                      <a:schemeClr val="tx1"/>
                    </a:solidFill>
                  </a:rPr>
                  <a:t>: la probabilità dell’unione di eventi è minore o uguale della somma delle probabilità dei singoli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eventi</a:t>
                </a:r>
                <a:r>
                  <a:rPr lang="it-IT" dirty="0">
                    <a:solidFill>
                      <a:schemeClr val="tx1"/>
                    </a:solidFill>
                  </a:rPr>
                  <a:t>		</a:t>
                </a:r>
                <a:endParaRPr lang="it-IT" b="1" dirty="0" smtClean="0">
                  <a:solidFill>
                    <a:srgbClr val="162DCF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2604" y="1045579"/>
                <a:ext cx="9598929" cy="5540416"/>
              </a:xfrm>
              <a:blipFill rotWithShape="0">
                <a:blip r:embed="rId2"/>
                <a:stretch>
                  <a:fillRect l="-444" t="-1211" r="-5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4004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Delimitazione inferiore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52604" y="1045579"/>
                <a:ext cx="9598929" cy="5540416"/>
              </a:xfrm>
            </p:spPr>
            <p:txBody>
              <a:bodyPr>
                <a:normAutofit/>
              </a:bodyPr>
              <a:lstStyle/>
              <a:p>
                <a:r>
                  <a:rPr lang="it-IT" sz="1600" dirty="0" smtClean="0">
                    <a:solidFill>
                      <a:schemeClr val="tx1"/>
                    </a:solidFill>
                  </a:rPr>
                  <a:t>dobbiamo trovare una </a:t>
                </a:r>
                <a:r>
                  <a:rPr lang="it-IT" sz="1600" i="1" dirty="0">
                    <a:solidFill>
                      <a:schemeClr val="tx1"/>
                    </a:solidFill>
                  </a:rPr>
                  <a:t>minorazione</a:t>
                </a:r>
                <a:r>
                  <a:rPr lang="it-IT" sz="1600" dirty="0">
                    <a:solidFill>
                      <a:schemeClr val="tx1"/>
                    </a:solidFill>
                  </a:rPr>
                  <a:t> di 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P</a:t>
                </a:r>
                <a:r>
                  <a:rPr lang="it-IT" sz="1600" dirty="0">
                    <a:solidFill>
                      <a:schemeClr val="tx1"/>
                    </a:solidFill>
                  </a:rPr>
                  <a:t>(G non connesso) </a:t>
                </a:r>
                <a:endParaRPr lang="it-IT" sz="1600" dirty="0" smtClean="0">
                  <a:solidFill>
                    <a:schemeClr val="tx1"/>
                  </a:solidFill>
                </a:endParaRPr>
              </a:p>
              <a:p>
                <a:r>
                  <a:rPr lang="it-IT" b="1" dirty="0" err="1" smtClean="0">
                    <a:solidFill>
                      <a:srgbClr val="C00000"/>
                    </a:solidFill>
                  </a:rPr>
                  <a:t>P</a:t>
                </a:r>
                <a:r>
                  <a:rPr lang="it-IT" b="1" dirty="0" smtClean="0">
                    <a:solidFill>
                      <a:srgbClr val="C00000"/>
                    </a:solidFill>
                  </a:rPr>
                  <a:t>(G </a:t>
                </a:r>
                <a:r>
                  <a:rPr lang="it-IT" b="1" dirty="0">
                    <a:solidFill>
                      <a:srgbClr val="C00000"/>
                    </a:solidFill>
                  </a:rPr>
                  <a:t>non connesso)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 </m:t>
                    </m:r>
                    <m:nary>
                      <m:naryPr>
                        <m:chr m:val="∑"/>
                        <m:supHide m:val="on"/>
                        <m:ctrlPr>
                          <a:rPr lang="it-IT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𝐢</m:t>
                        </m:r>
                        <m:r>
                          <a:rPr lang="it-IT" b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 ∈[</m:t>
                        </m:r>
                        <m:r>
                          <a:rPr lang="it-IT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𝐧</m:t>
                        </m:r>
                        <m:r>
                          <a:rPr lang="it-IT" b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sub>
                      <m:sup/>
                      <m:e>
                        <m:r>
                          <a:rPr lang="it-IT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b="1" dirty="0" err="1">
                    <a:solidFill>
                      <a:srgbClr val="C00000"/>
                    </a:solidFill>
                  </a:rPr>
                  <a:t>P</a:t>
                </a:r>
                <a:r>
                  <a:rPr lang="it-IT" b="1" dirty="0">
                    <a:solidFill>
                      <a:srgbClr val="C00000"/>
                    </a:solidFill>
                  </a:rPr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a:rPr lang="it-IT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𝐢</m:t>
                        </m:r>
                        <m:r>
                          <a:rPr lang="it-IT" b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!</m:t>
                        </m:r>
                      </m:sub>
                    </m:sSub>
                  </m:oMath>
                </a14:m>
                <a:r>
                  <a:rPr lang="it-IT" b="1" dirty="0">
                    <a:solidFill>
                      <a:srgbClr val="C00000"/>
                    </a:solidFill>
                  </a:rPr>
                  <a:t> </a:t>
                </a:r>
                <a:r>
                  <a:rPr lang="it-IT" b="1" dirty="0" smtClean="0">
                    <a:solidFill>
                      <a:srgbClr val="C00000"/>
                    </a:solidFill>
                  </a:rPr>
                  <a:t>)</a:t>
                </a:r>
                <a:r>
                  <a:rPr lang="it-IT" b="1" dirty="0">
                    <a:solidFill>
                      <a:srgbClr val="C00000"/>
                    </a:solidFill>
                  </a:rPr>
                  <a:t> </a:t>
                </a:r>
                <a:endParaRPr lang="it-IT" b="1" dirty="0" smtClean="0">
                  <a:solidFill>
                    <a:srgbClr val="C00000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e</a:t>
                </a:r>
                <a:r>
                  <a:rPr lang="it-IT" b="1" dirty="0" smtClean="0">
                    <a:solidFill>
                      <a:srgbClr val="C00000"/>
                    </a:solidFill>
                  </a:rPr>
                  <a:t>  </a:t>
                </a:r>
                <a:r>
                  <a:rPr lang="it-IT" b="1" dirty="0" err="1" smtClean="0">
                    <a:solidFill>
                      <a:srgbClr val="C00000"/>
                    </a:solidFill>
                  </a:rPr>
                  <a:t>P</a:t>
                </a:r>
                <a:r>
                  <a:rPr lang="it-IT" b="1" dirty="0">
                    <a:solidFill>
                      <a:srgbClr val="C0000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a:rPr lang="it-IT" b="1" i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𝐢</m:t>
                        </m:r>
                        <m:r>
                          <a:rPr lang="it-IT" b="1" i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!</m:t>
                        </m:r>
                      </m:sub>
                    </m:sSub>
                  </m:oMath>
                </a14:m>
                <a:r>
                  <a:rPr lang="it-IT" b="1" dirty="0">
                    <a:solidFill>
                      <a:srgbClr val="C00000"/>
                    </a:solidFill>
                  </a:rPr>
                  <a:t> ) </a:t>
                </a:r>
                <a14:m>
                  <m:oMath xmlns:m="http://schemas.openxmlformats.org/officeDocument/2006/math">
                    <m:r>
                      <a:rPr lang="it-IT" b="1" i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b="1" dirty="0">
                    <a:solidFill>
                      <a:srgbClr val="C00000"/>
                    </a:solidFill>
                  </a:rPr>
                  <a:t> 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a:rPr lang="it-IT" b="1" i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𝐢</m:t>
                        </m:r>
                      </m:sub>
                    </m:sSub>
                  </m:oMath>
                </a14:m>
                <a:r>
                  <a:rPr lang="it-IT" b="1" dirty="0">
                    <a:solidFill>
                      <a:srgbClr val="C00000"/>
                    </a:solidFill>
                  </a:rPr>
                  <a:t> )-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it-IT" b="1" i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𝐣</m:t>
                        </m:r>
                        <m:r>
                          <a:rPr lang="it-IT" b="1" i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 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it-IT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it-IT" b="1" i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𝐧</m:t>
                            </m:r>
                          </m:e>
                        </m:d>
                        <m:r>
                          <a:rPr lang="it-IT" b="1" i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−{</m:t>
                        </m:r>
                        <m:r>
                          <a:rPr lang="it-IT" b="1" i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𝐢</m:t>
                        </m:r>
                        <m:r>
                          <a:rPr lang="it-IT" b="1" i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}</m:t>
                        </m:r>
                      </m:sub>
                      <m:sup/>
                      <m:e>
                        <m:r>
                          <a:rPr lang="it-IT" b="1" i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b="1" dirty="0">
                    <a:solidFill>
                      <a:srgbClr val="C00000"/>
                    </a:solidFill>
                  </a:rPr>
                  <a:t> </a:t>
                </a:r>
                <a:r>
                  <a:rPr lang="it-IT" b="1" dirty="0" err="1">
                    <a:solidFill>
                      <a:srgbClr val="C00000"/>
                    </a:solidFill>
                  </a:rPr>
                  <a:t>P</a:t>
                </a:r>
                <a:r>
                  <a:rPr lang="it-IT" b="1" dirty="0">
                    <a:solidFill>
                      <a:srgbClr val="C0000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a:rPr lang="it-IT" b="1" i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𝐢𝐣</m:t>
                        </m:r>
                      </m:sub>
                    </m:sSub>
                  </m:oMath>
                </a14:m>
                <a:r>
                  <a:rPr lang="it-IT" b="1" dirty="0">
                    <a:solidFill>
                      <a:srgbClr val="C00000"/>
                    </a:solidFill>
                  </a:rPr>
                  <a:t>)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endParaRPr lang="it-IT" dirty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Non ci resta che trovare una minorazione per 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e una maggiorazione 	      per P</a:t>
                </a:r>
                <a:r>
                  <a:rPr lang="it-IT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endParaRPr lang="it-IT" dirty="0" smtClean="0">
                  <a:solidFill>
                    <a:schemeClr val="tx1"/>
                  </a:solidFill>
                </a:endParaRPr>
              </a:p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Prima di procedere: indichiamo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per un punto t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C</a:t>
                </a:r>
                <a:r>
                  <a:rPr lang="it-IT" sz="1800" baseline="-25000" dirty="0" smtClean="0">
                    <a:solidFill>
                      <a:schemeClr val="tx1"/>
                    </a:solidFill>
                  </a:rPr>
                  <a:t>r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(t) è il cerchio di centro t e raggio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r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per i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[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], t</a:t>
                </a:r>
                <a:r>
                  <a:rPr lang="it-IT" sz="1800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t-IT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è il punto nel quale è posizionato i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		</a:t>
                </a:r>
                <a:endParaRPr lang="it-IT" b="1" dirty="0" smtClean="0">
                  <a:solidFill>
                    <a:srgbClr val="162DCF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2604" y="1045579"/>
                <a:ext cx="9598929" cy="5540416"/>
              </a:xfrm>
              <a:blipFill rotWithShape="0">
                <a:blip r:embed="rId2"/>
                <a:stretch>
                  <a:fillRect l="-444" t="-12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906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Delimitazione inferiore 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52604" y="1045579"/>
                <a:ext cx="9598929" cy="5540416"/>
              </a:xfrm>
            </p:spPr>
            <p:txBody>
              <a:bodyPr>
                <a:normAutofit/>
              </a:bodyPr>
              <a:lstStyle/>
              <a:p>
                <a:r>
                  <a:rPr lang="it-IT" b="1" dirty="0" smtClean="0">
                    <a:solidFill>
                      <a:schemeClr val="tx1"/>
                    </a:solidFill>
                  </a:rPr>
                  <a:t>Minoriamo </a:t>
                </a:r>
                <a:r>
                  <a:rPr lang="it-IT" b="1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1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a:rPr lang="it-IT" sz="2000" b="1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𝐢</m:t>
                        </m:r>
                      </m:sub>
                    </m:sSub>
                  </m:oMath>
                </a14:m>
                <a:r>
                  <a:rPr lang="it-IT" b="1" dirty="0">
                    <a:solidFill>
                      <a:schemeClr val="tx1"/>
                    </a:solidFill>
                  </a:rPr>
                  <a:t> 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: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si verifica l’evento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se e solo se, una volta fissato t</a:t>
                </a:r>
                <a:r>
                  <a:rPr lang="it-IT" sz="2000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 nessun nodo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i è posizionato in C</a:t>
                </a:r>
                <a:r>
                  <a:rPr lang="it-IT" sz="2000" baseline="-25000" dirty="0" smtClean="0">
                    <a:solidFill>
                      <a:schemeClr val="tx1"/>
                    </a:solidFill>
                  </a:rPr>
                  <a:t>r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(t</a:t>
                </a:r>
                <a:r>
                  <a:rPr lang="it-IT" sz="2000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fissato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t</a:t>
                </a:r>
                <a:r>
                  <a:rPr lang="it-IT" sz="1800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e fissato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i,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t</a:t>
                </a:r>
                <a:r>
                  <a:rPr lang="it-IT" sz="1800" baseline="-250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∉</m:t>
                    </m:r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C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r</a:t>
                </a:r>
                <a:r>
                  <a:rPr lang="it-IT" dirty="0">
                    <a:solidFill>
                      <a:schemeClr val="tx1"/>
                    </a:solidFill>
                  </a:rPr>
                  <a:t>(t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t-IT" dirty="0">
                    <a:solidFill>
                      <a:schemeClr val="tx1"/>
                    </a:solidFill>
                  </a:rPr>
                  <a:t>)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area</m:t>
                        </m:r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di</m:t>
                        </m:r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(</m:t>
                        </m:r>
                        <m:r>
                          <m:rPr>
                            <m:sty m:val="p"/>
                          </m:rP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Q</m:t>
                        </m:r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20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20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r</m:t>
                            </m:r>
                          </m:sub>
                        </m:sSub>
                        <m:d>
                          <m:dPr>
                            <m:ctrlPr>
                              <a:rPr lang="it-IT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it-IT" sz="2000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it-IT" sz="2000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area</m:t>
                        </m:r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di</m:t>
                        </m:r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Q</m:t>
                        </m:r>
                      </m:den>
                    </m:f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1 -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r</a:t>
                </a:r>
                <a:r>
                  <a:rPr lang="it-IT" sz="1800" baseline="30000" dirty="0" smtClean="0">
                    <a:solidFill>
                      <a:schemeClr val="tx1"/>
                    </a:solidFill>
                  </a:rPr>
                  <a:t>2</a:t>
                </a:r>
              </a:p>
              <a:p>
                <a:pPr lvl="2"/>
                <a:r>
                  <a:rPr lang="it-IT" dirty="0" smtClean="0">
                    <a:solidFill>
                      <a:schemeClr val="tx1"/>
                    </a:solidFill>
                  </a:rPr>
                  <a:t>maggiore o uguale perché </a:t>
                </a:r>
                <a:r>
                  <a:rPr lang="it-IT" dirty="0">
                    <a:solidFill>
                      <a:schemeClr val="tx1"/>
                    </a:solidFill>
                  </a:rPr>
                  <a:t>C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r</a:t>
                </a:r>
                <a:r>
                  <a:rPr lang="it-IT" dirty="0">
                    <a:solidFill>
                      <a:schemeClr val="tx1"/>
                    </a:solidFill>
                  </a:rPr>
                  <a:t>(t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potrebbe non essere completamente contenuto in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(se t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è vicino al bordo di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allora, </a:t>
                </a:r>
                <a:r>
                  <a:rPr lang="it-IT" dirty="0">
                    <a:solidFill>
                      <a:schemeClr val="tx1"/>
                    </a:solidFill>
                  </a:rPr>
                  <a:t>fissato t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i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j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i: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t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∉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C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r</a:t>
                </a:r>
                <a:r>
                  <a:rPr lang="it-IT" dirty="0">
                    <a:solidFill>
                      <a:schemeClr val="tx1"/>
                    </a:solidFill>
                  </a:rPr>
                  <a:t>(t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t-IT" dirty="0">
                    <a:solidFill>
                      <a:schemeClr val="tx1"/>
                    </a:solidFill>
                  </a:rPr>
                  <a:t>))</a:t>
                </a:r>
                <a14:m>
                  <m:oMath xmlns:m="http://schemas.openxmlformats.org/officeDocument/2006/math">
                    <m:r>
                      <a:rPr lang="it-IT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(1 </a:t>
                </a:r>
                <a:r>
                  <a:rPr lang="it-IT" dirty="0">
                    <a:solidFill>
                      <a:schemeClr val="tx1"/>
                    </a:solidFill>
                  </a:rPr>
                  <a:t>-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r</a:t>
                </a:r>
                <a:r>
                  <a:rPr lang="it-IT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)</a:t>
                </a:r>
                <a:r>
                  <a:rPr lang="it-IT" sz="1800" baseline="30000" dirty="0" smtClean="0">
                    <a:solidFill>
                      <a:schemeClr val="tx1"/>
                    </a:solidFill>
                  </a:rPr>
                  <a:t>n-1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il punto t</a:t>
                </a:r>
                <a:r>
                  <a:rPr lang="it-IT" sz="2000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nel quale posizionare i, è scelto uniformemente a caso in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che è un insieme continuo	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e la funzione di densità corrispondente alla </a:t>
                </a:r>
                <a:r>
                  <a:rPr lang="it-IT" dirty="0">
                    <a:solidFill>
                      <a:schemeClr val="tx1"/>
                    </a:solidFill>
                  </a:rPr>
                  <a:t>scelta uniformemente a caso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di un punto in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è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f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(t)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1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area</m:t>
                        </m:r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di</m:t>
                        </m:r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Q</m:t>
                        </m:r>
                      </m:den>
                    </m:f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 =1</a:t>
                </a:r>
              </a:p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e quindi </a:t>
                </a:r>
                <a:r>
                  <a:rPr lang="it-IT" sz="1800" b="1" dirty="0" smtClean="0">
                    <a:solidFill>
                      <a:srgbClr val="C00000"/>
                    </a:solidFill>
                  </a:rPr>
                  <a:t>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1" i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a:rPr lang="it-IT" sz="2000" b="1" i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𝐢</m:t>
                        </m:r>
                      </m:sub>
                    </m:sSub>
                  </m:oMath>
                </a14:m>
                <a:r>
                  <a:rPr lang="it-IT" sz="1800" b="1" dirty="0">
                    <a:solidFill>
                      <a:srgbClr val="C00000"/>
                    </a:solidFill>
                  </a:rPr>
                  <a:t> )</a:t>
                </a:r>
                <a:r>
                  <a:rPr lang="it-IT" sz="1800" b="1" dirty="0" smtClean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800" b="1" i="1" dirty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sz="1800" b="1" dirty="0" smtClean="0">
                    <a:solidFill>
                      <a:srgbClr val="C00000"/>
                    </a:solidFill>
                  </a:rPr>
                  <a:t> 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is-IS" sz="2000" b="1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b="1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it-IT" sz="2000" b="1" i="0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𝐭</m:t>
                            </m:r>
                          </m:e>
                          <m:sub>
                            <m:r>
                              <a:rPr lang="it-IT" sz="2000" b="1" i="0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𝐢</m:t>
                            </m:r>
                          </m:sub>
                        </m:sSub>
                        <m:r>
                          <a:rPr lang="it-IT" sz="2000" b="1" i="0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∈</m:t>
                        </m:r>
                        <m:r>
                          <a:rPr lang="it-IT" sz="2000" b="1" i="0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𝐐</m:t>
                        </m:r>
                      </m:sub>
                      <m:sup>
                        <m:r>
                          <a:rPr lang="it-IT" sz="2000" b="1" i="0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 </m:t>
                        </m:r>
                      </m:sup>
                      <m:e>
                        <m:r>
                          <a:rPr lang="it-IT" sz="2000" b="1" i="0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sz="1800" b="1" dirty="0" smtClean="0">
                    <a:solidFill>
                      <a:srgbClr val="C00000"/>
                    </a:solidFill>
                  </a:rPr>
                  <a:t>  f(t</a:t>
                </a:r>
                <a:r>
                  <a:rPr lang="it-IT" sz="2000" b="1" baseline="-25000" dirty="0" smtClean="0">
                    <a:solidFill>
                      <a:srgbClr val="C00000"/>
                    </a:solidFill>
                  </a:rPr>
                  <a:t>i</a:t>
                </a:r>
                <a:r>
                  <a:rPr lang="it-IT" sz="1800" b="1" dirty="0" smtClean="0">
                    <a:solidFill>
                      <a:srgbClr val="C00000"/>
                    </a:solidFill>
                  </a:rPr>
                  <a:t>) (1 </a:t>
                </a:r>
                <a:r>
                  <a:rPr lang="it-IT" sz="1800" b="1" dirty="0">
                    <a:solidFill>
                      <a:srgbClr val="C00000"/>
                    </a:solidFill>
                  </a:rPr>
                  <a:t>- </a:t>
                </a:r>
                <a14:m>
                  <m:oMath xmlns:m="http://schemas.openxmlformats.org/officeDocument/2006/math">
                    <m:r>
                      <a:rPr lang="it-IT" sz="1800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𝝅</m:t>
                    </m:r>
                  </m:oMath>
                </a14:m>
                <a:r>
                  <a:rPr lang="it-IT" sz="1800" b="1" dirty="0">
                    <a:solidFill>
                      <a:srgbClr val="C00000"/>
                    </a:solidFill>
                  </a:rPr>
                  <a:t> r</a:t>
                </a:r>
                <a:r>
                  <a:rPr lang="it-IT" sz="2000" b="1" baseline="30000" dirty="0">
                    <a:solidFill>
                      <a:srgbClr val="C00000"/>
                    </a:solidFill>
                  </a:rPr>
                  <a:t>2</a:t>
                </a:r>
                <a:r>
                  <a:rPr lang="it-IT" sz="1800" b="1" dirty="0">
                    <a:solidFill>
                      <a:srgbClr val="C00000"/>
                    </a:solidFill>
                  </a:rPr>
                  <a:t> </a:t>
                </a:r>
                <a:r>
                  <a:rPr lang="it-IT" sz="1800" b="1" dirty="0" smtClean="0">
                    <a:solidFill>
                      <a:srgbClr val="C00000"/>
                    </a:solidFill>
                  </a:rPr>
                  <a:t>)</a:t>
                </a:r>
                <a:r>
                  <a:rPr lang="it-IT" sz="2000" b="1" baseline="30000" dirty="0" smtClean="0">
                    <a:solidFill>
                      <a:srgbClr val="C00000"/>
                    </a:solidFill>
                  </a:rPr>
                  <a:t>n-1</a:t>
                </a:r>
                <a:r>
                  <a:rPr lang="it-IT" sz="1800" b="1" baseline="30000" dirty="0" smtClean="0">
                    <a:solidFill>
                      <a:srgbClr val="C00000"/>
                    </a:solidFill>
                  </a:rPr>
                  <a:t> </a:t>
                </a:r>
                <a:r>
                  <a:rPr lang="it-IT" sz="1800" b="1" dirty="0" err="1" smtClean="0">
                    <a:solidFill>
                      <a:srgbClr val="C00000"/>
                    </a:solidFill>
                  </a:rPr>
                  <a:t>dt</a:t>
                </a:r>
                <a:r>
                  <a:rPr lang="it-IT" sz="2000" b="1" baseline="-25000" dirty="0" err="1" smtClean="0">
                    <a:solidFill>
                      <a:srgbClr val="C00000"/>
                    </a:solidFill>
                  </a:rPr>
                  <a:t>i</a:t>
                </a:r>
                <a:r>
                  <a:rPr lang="it-IT" sz="1800" b="1" dirty="0" smtClean="0">
                    <a:solidFill>
                      <a:srgbClr val="C00000"/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is-IS" sz="2000" b="1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b="1" i="1" dirty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it-IT" sz="2000" b="1" dirty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𝐭</m:t>
                            </m:r>
                          </m:e>
                          <m:sub>
                            <m:r>
                              <a:rPr lang="it-IT" sz="2000" b="1" dirty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𝐢</m:t>
                            </m:r>
                          </m:sub>
                        </m:sSub>
                        <m:r>
                          <a:rPr lang="it-IT" sz="2000" b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∈</m:t>
                        </m:r>
                        <m:r>
                          <a:rPr lang="it-IT" sz="2000" b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𝐐</m:t>
                        </m:r>
                      </m:sub>
                      <m:sup>
                        <m:r>
                          <a:rPr lang="it-IT" sz="2000" b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 </m:t>
                        </m:r>
                      </m:sup>
                      <m:e>
                        <m:r>
                          <a:rPr lang="it-IT" sz="2000" b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sz="1800" b="1" dirty="0" smtClean="0">
                    <a:solidFill>
                      <a:srgbClr val="C00000"/>
                    </a:solidFill>
                  </a:rPr>
                  <a:t>(1 </a:t>
                </a:r>
                <a:r>
                  <a:rPr lang="it-IT" sz="1800" b="1" dirty="0">
                    <a:solidFill>
                      <a:srgbClr val="C00000"/>
                    </a:solidFill>
                  </a:rPr>
                  <a:t>- </a:t>
                </a:r>
                <a14:m>
                  <m:oMath xmlns:m="http://schemas.openxmlformats.org/officeDocument/2006/math">
                    <m:r>
                      <a:rPr lang="it-IT" sz="1800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𝝅</m:t>
                    </m:r>
                  </m:oMath>
                </a14:m>
                <a:r>
                  <a:rPr lang="it-IT" sz="1800" b="1" dirty="0">
                    <a:solidFill>
                      <a:srgbClr val="C00000"/>
                    </a:solidFill>
                  </a:rPr>
                  <a:t> r</a:t>
                </a:r>
                <a:r>
                  <a:rPr lang="it-IT" sz="2000" b="1" baseline="30000" dirty="0">
                    <a:solidFill>
                      <a:srgbClr val="C00000"/>
                    </a:solidFill>
                  </a:rPr>
                  <a:t>2</a:t>
                </a:r>
                <a:r>
                  <a:rPr lang="it-IT" sz="1800" b="1" dirty="0">
                    <a:solidFill>
                      <a:srgbClr val="C00000"/>
                    </a:solidFill>
                  </a:rPr>
                  <a:t> )</a:t>
                </a:r>
                <a:r>
                  <a:rPr lang="it-IT" sz="2000" b="1" baseline="30000" dirty="0" err="1">
                    <a:solidFill>
                      <a:srgbClr val="C00000"/>
                    </a:solidFill>
                  </a:rPr>
                  <a:t>n</a:t>
                </a:r>
                <a:r>
                  <a:rPr lang="it-IT" sz="1800" b="1" baseline="30000" dirty="0">
                    <a:solidFill>
                      <a:srgbClr val="C00000"/>
                    </a:solidFill>
                  </a:rPr>
                  <a:t> </a:t>
                </a:r>
                <a:r>
                  <a:rPr lang="it-IT" sz="1800" b="1" dirty="0" err="1" smtClean="0">
                    <a:solidFill>
                      <a:srgbClr val="C00000"/>
                    </a:solidFill>
                  </a:rPr>
                  <a:t>dt</a:t>
                </a:r>
                <a:r>
                  <a:rPr lang="it-IT" sz="2000" b="1" baseline="-25000" dirty="0" err="1" smtClean="0">
                    <a:solidFill>
                      <a:srgbClr val="C00000"/>
                    </a:solidFill>
                  </a:rPr>
                  <a:t>i</a:t>
                </a:r>
                <a:r>
                  <a:rPr lang="it-IT" sz="1800" b="1" dirty="0" smtClean="0">
                    <a:solidFill>
                      <a:srgbClr val="C00000"/>
                    </a:solidFill>
                  </a:rPr>
                  <a:t>  = (</a:t>
                </a:r>
                <a:r>
                  <a:rPr lang="it-IT" sz="1800" b="1" dirty="0">
                    <a:solidFill>
                      <a:srgbClr val="C00000"/>
                    </a:solidFill>
                  </a:rPr>
                  <a:t>1 - </a:t>
                </a:r>
                <a14:m>
                  <m:oMath xmlns:m="http://schemas.openxmlformats.org/officeDocument/2006/math">
                    <m:r>
                      <a:rPr lang="it-IT" sz="1800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𝝅</m:t>
                    </m:r>
                  </m:oMath>
                </a14:m>
                <a:r>
                  <a:rPr lang="it-IT" sz="1800" b="1" dirty="0">
                    <a:solidFill>
                      <a:srgbClr val="C00000"/>
                    </a:solidFill>
                  </a:rPr>
                  <a:t> r</a:t>
                </a:r>
                <a:r>
                  <a:rPr lang="it-IT" sz="2000" b="1" baseline="30000" dirty="0">
                    <a:solidFill>
                      <a:srgbClr val="C00000"/>
                    </a:solidFill>
                  </a:rPr>
                  <a:t>2</a:t>
                </a:r>
                <a:r>
                  <a:rPr lang="it-IT" sz="1800" b="1" dirty="0">
                    <a:solidFill>
                      <a:srgbClr val="C00000"/>
                    </a:solidFill>
                  </a:rPr>
                  <a:t> </a:t>
                </a:r>
                <a:r>
                  <a:rPr lang="it-IT" sz="1800" b="1" dirty="0" smtClean="0">
                    <a:solidFill>
                      <a:srgbClr val="C00000"/>
                    </a:solidFill>
                  </a:rPr>
                  <a:t>)</a:t>
                </a:r>
                <a:r>
                  <a:rPr lang="it-IT" sz="2000" b="1" baseline="30000" dirty="0" smtClean="0">
                    <a:solidFill>
                      <a:srgbClr val="C00000"/>
                    </a:solidFill>
                  </a:rPr>
                  <a:t>n-1</a:t>
                </a:r>
                <a:r>
                  <a:rPr lang="it-IT" sz="1800" b="1" baseline="30000" dirty="0" smtClean="0">
                    <a:solidFill>
                      <a:srgbClr val="C00000"/>
                    </a:solidFill>
                  </a:rPr>
                  <a:t> </a:t>
                </a:r>
                <a:endParaRPr lang="it-IT" sz="1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2604" y="1045579"/>
                <a:ext cx="9598929" cy="5540416"/>
              </a:xfrm>
              <a:blipFill rotWithShape="0">
                <a:blip r:embed="rId2"/>
                <a:stretch>
                  <a:fillRect l="-444" t="-330" r="-63" b="-11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9415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Delimitazione inferiore 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52604" y="1045579"/>
                <a:ext cx="9598929" cy="5540416"/>
              </a:xfrm>
            </p:spPr>
            <p:txBody>
              <a:bodyPr>
                <a:normAutofit/>
              </a:bodyPr>
              <a:lstStyle/>
              <a:p>
                <a:r>
                  <a:rPr lang="it-IT" b="1" dirty="0" smtClean="0">
                    <a:solidFill>
                      <a:schemeClr val="tx1"/>
                    </a:solidFill>
                  </a:rPr>
                  <a:t>Maggioriamo </a:t>
                </a:r>
                <a:r>
                  <a:rPr lang="it-IT" b="1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b="1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1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a:rPr lang="it-IT" sz="2000" b="1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𝐢𝐣</m:t>
                        </m:r>
                      </m:sub>
                    </m:sSub>
                  </m:oMath>
                </a14:m>
                <a:r>
                  <a:rPr lang="it-IT" b="1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si verifica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l’evento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ij</m:t>
                        </m:r>
                      </m:sub>
                    </m:sSub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se e solo se, </a:t>
                </a:r>
                <a:r>
                  <a:rPr lang="it-IT" dirty="0">
                    <a:solidFill>
                      <a:schemeClr val="tx1"/>
                    </a:solidFill>
                  </a:rPr>
                  <a:t>una volta fissato t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t-IT" dirty="0">
                    <a:solidFill>
                      <a:schemeClr val="tx1"/>
                    </a:solidFill>
                  </a:rPr>
                  <a:t>,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è </a:t>
                </a:r>
                <a:r>
                  <a:rPr lang="it-IT" dirty="0">
                    <a:solidFill>
                      <a:schemeClr val="tx1"/>
                    </a:solidFill>
                  </a:rPr>
                  <a:t>posizionato in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un nodo    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t</a:t>
                </a:r>
                <a:r>
                  <a:rPr lang="it-IT" sz="2000" baseline="-250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∉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C</a:t>
                </a:r>
                <a:r>
                  <a:rPr lang="it-IT" sz="2000" baseline="-25000" dirty="0" smtClean="0">
                    <a:solidFill>
                      <a:schemeClr val="tx1"/>
                    </a:solidFill>
                  </a:rPr>
                  <a:t>r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(t</a:t>
                </a:r>
                <a:r>
                  <a:rPr lang="it-IT" sz="2000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e  </a:t>
                </a:r>
                <a:r>
                  <a:rPr lang="it-IT" dirty="0">
                    <a:solidFill>
                      <a:schemeClr val="tx1"/>
                    </a:solidFill>
                  </a:rPr>
                  <a:t>nessun nodo h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[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] – { i,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} </a:t>
                </a:r>
                <a:r>
                  <a:rPr lang="it-IT" dirty="0">
                    <a:solidFill>
                      <a:schemeClr val="tx1"/>
                    </a:solidFill>
                  </a:rPr>
                  <a:t>è posizionato in C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r</a:t>
                </a:r>
                <a:r>
                  <a:rPr lang="it-IT" dirty="0">
                    <a:solidFill>
                      <a:schemeClr val="tx1"/>
                    </a:solidFill>
                  </a:rPr>
                  <a:t>(t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2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C</a:t>
                </a:r>
                <a:r>
                  <a:rPr lang="it-IT" sz="2000" baseline="-25000" dirty="0" smtClean="0">
                    <a:solidFill>
                      <a:schemeClr val="tx1"/>
                    </a:solidFill>
                  </a:rPr>
                  <a:t>r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t</a:t>
                </a:r>
                <a:r>
                  <a:rPr lang="it-IT" sz="2000" baseline="-250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possiamo esprimere questo evento come unione di due eventi mutuamente esclusivi (ossia, disgiunti):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ij</m:t>
                        </m:r>
                      </m:sub>
                      <m:sup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= t</a:t>
                </a:r>
                <a:r>
                  <a:rPr lang="it-IT" sz="1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∉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C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2r</a:t>
                </a:r>
                <a:r>
                  <a:rPr lang="it-IT" dirty="0">
                    <a:solidFill>
                      <a:schemeClr val="tx1"/>
                    </a:solidFill>
                  </a:rPr>
                  <a:t>(t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t-IT" dirty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it-IT" sz="1800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 h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[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] – { i, </a:t>
                </a:r>
                <a:r>
                  <a:rPr lang="it-IT" dirty="0" err="1">
                    <a:solidFill>
                      <a:schemeClr val="tx1"/>
                    </a:solidFill>
                  </a:rPr>
                  <a:t>j</a:t>
                </a:r>
                <a:r>
                  <a:rPr lang="it-IT" dirty="0">
                    <a:solidFill>
                      <a:schemeClr val="tx1"/>
                    </a:solidFill>
                  </a:rPr>
                  <a:t> } [ </a:t>
                </a:r>
                <a:r>
                  <a:rPr lang="it-IT" dirty="0" err="1">
                    <a:solidFill>
                      <a:schemeClr val="tx1"/>
                    </a:solidFill>
                  </a:rPr>
                  <a:t>t</a:t>
                </a:r>
                <a:r>
                  <a:rPr lang="it-IT" baseline="-25000" dirty="0" err="1">
                    <a:solidFill>
                      <a:schemeClr val="tx1"/>
                    </a:solidFill>
                  </a:rPr>
                  <a:t>h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∉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C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r</a:t>
                </a:r>
                <a:r>
                  <a:rPr lang="it-IT" dirty="0">
                    <a:solidFill>
                      <a:schemeClr val="tx1"/>
                    </a:solidFill>
                  </a:rPr>
                  <a:t>(t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t-IT" dirty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C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r</a:t>
                </a:r>
                <a:r>
                  <a:rPr lang="it-IT" dirty="0">
                    <a:solidFill>
                      <a:schemeClr val="tx1"/>
                    </a:solidFill>
                  </a:rPr>
                  <a:t>(</a:t>
                </a:r>
                <a:r>
                  <a:rPr lang="it-IT" dirty="0" err="1">
                    <a:solidFill>
                      <a:schemeClr val="tx1"/>
                    </a:solidFill>
                  </a:rPr>
                  <a:t>t</a:t>
                </a:r>
                <a:r>
                  <a:rPr lang="it-IT" sz="1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it-IT" dirty="0">
                    <a:solidFill>
                      <a:schemeClr val="tx1"/>
                    </a:solidFill>
                  </a:rPr>
                  <a:t>) ] 																	ossia, </a:t>
                </a:r>
                <a:r>
                  <a:rPr lang="it-IT" dirty="0" err="1">
                    <a:solidFill>
                      <a:schemeClr val="tx1"/>
                    </a:solidFill>
                  </a:rPr>
                  <a:t>t</a:t>
                </a:r>
                <a:r>
                  <a:rPr lang="it-IT" sz="1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it-IT" dirty="0">
                    <a:solidFill>
                      <a:schemeClr val="tx1"/>
                    </a:solidFill>
                  </a:rPr>
                  <a:t> è nella regione gialla in figura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80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ij</m:t>
                        </m:r>
                      </m:sub>
                      <m:sup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= </a:t>
                </a:r>
                <a:r>
                  <a:rPr lang="it-IT" dirty="0" err="1">
                    <a:solidFill>
                      <a:schemeClr val="tx1"/>
                    </a:solidFill>
                  </a:rPr>
                  <a:t>t</a:t>
                </a:r>
                <a:r>
                  <a:rPr lang="it-IT" sz="1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C</a:t>
                </a:r>
                <a:r>
                  <a:rPr lang="it-IT" sz="1800" baseline="-25000" dirty="0" smtClean="0">
                    <a:solidFill>
                      <a:schemeClr val="tx1"/>
                    </a:solidFill>
                  </a:rPr>
                  <a:t>2r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(t</a:t>
                </a:r>
                <a:r>
                  <a:rPr lang="it-IT" sz="1800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- </a:t>
                </a:r>
                <a:r>
                  <a:rPr lang="it-IT" dirty="0">
                    <a:solidFill>
                      <a:schemeClr val="tx1"/>
                    </a:solidFill>
                  </a:rPr>
                  <a:t>C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r</a:t>
                </a:r>
                <a:r>
                  <a:rPr lang="it-IT" dirty="0">
                    <a:solidFill>
                      <a:schemeClr val="tx1"/>
                    </a:solidFill>
                  </a:rPr>
                  <a:t>(t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t-IT" dirty="0">
                    <a:solidFill>
                      <a:schemeClr val="tx1"/>
                    </a:solidFill>
                  </a:rPr>
                  <a:t>)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it-IT" sz="180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 h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[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] – { i, </a:t>
                </a:r>
                <a:r>
                  <a:rPr lang="it-IT" dirty="0" err="1">
                    <a:solidFill>
                      <a:schemeClr val="tx1"/>
                    </a:solidFill>
                  </a:rPr>
                  <a:t>j</a:t>
                </a:r>
                <a:r>
                  <a:rPr lang="it-IT" dirty="0">
                    <a:solidFill>
                      <a:schemeClr val="tx1"/>
                    </a:solidFill>
                  </a:rPr>
                  <a:t> }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[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t</a:t>
                </a:r>
                <a:r>
                  <a:rPr lang="it-IT" sz="1800" baseline="-25000" dirty="0" err="1" smtClean="0">
                    <a:solidFill>
                      <a:schemeClr val="tx1"/>
                    </a:solidFill>
                  </a:rPr>
                  <a:t>h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∉ 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C</a:t>
                </a:r>
                <a:r>
                  <a:rPr lang="it-IT" sz="1800" baseline="-25000" dirty="0" smtClean="0">
                    <a:solidFill>
                      <a:schemeClr val="tx1"/>
                    </a:solidFill>
                  </a:rPr>
                  <a:t>r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(t</a:t>
                </a:r>
                <a:r>
                  <a:rPr lang="it-IT" sz="1800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t-IT" dirty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C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r</a:t>
                </a:r>
                <a:r>
                  <a:rPr lang="it-IT" dirty="0">
                    <a:solidFill>
                      <a:schemeClr val="tx1"/>
                    </a:solidFill>
                  </a:rPr>
                  <a:t>(</a:t>
                </a:r>
                <a:r>
                  <a:rPr lang="it-IT" dirty="0" err="1">
                    <a:solidFill>
                      <a:schemeClr val="tx1"/>
                    </a:solidFill>
                  </a:rPr>
                  <a:t>t</a:t>
                </a:r>
                <a:r>
                  <a:rPr lang="it-IT" sz="1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] 															ossia,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t</a:t>
                </a:r>
                <a:r>
                  <a:rPr lang="it-IT" sz="1800" baseline="-250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è nell’anello azzurro in figura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endParaRPr lang="it-IT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2604" y="1045579"/>
                <a:ext cx="9598929" cy="5540416"/>
              </a:xfrm>
              <a:blipFill rotWithShape="0">
                <a:blip r:embed="rId2"/>
                <a:stretch>
                  <a:fillRect l="-444" t="-3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7" t="17805" r="39930" b="15942"/>
          <a:stretch/>
        </p:blipFill>
        <p:spPr>
          <a:xfrm>
            <a:off x="2587082" y="4036742"/>
            <a:ext cx="3178165" cy="282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389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Delimitazione inferiore 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52604" y="1045579"/>
                <a:ext cx="9598929" cy="5540416"/>
              </a:xfrm>
            </p:spPr>
            <p:txBody>
              <a:bodyPr>
                <a:normAutofit/>
              </a:bodyPr>
              <a:lstStyle/>
              <a:p>
                <a:r>
                  <a:rPr lang="it-IT" b="1" dirty="0" smtClean="0">
                    <a:solidFill>
                      <a:schemeClr val="tx1"/>
                    </a:solidFill>
                  </a:rPr>
                  <a:t>Maggioriamo </a:t>
                </a:r>
                <a:r>
                  <a:rPr lang="it-IT" b="1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b="1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1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a:rPr lang="it-IT" sz="2000" b="1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𝐢𝐣</m:t>
                        </m:r>
                      </m:sub>
                    </m:sSub>
                  </m:oMath>
                </a14:m>
                <a:r>
                  <a:rPr lang="it-IT" b="1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allora,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ij</m:t>
                        </m:r>
                      </m:sub>
                    </m:sSub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) =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80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ij</m:t>
                        </m:r>
                      </m:sub>
                      <m:sup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) +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ij</m:t>
                        </m:r>
                      </m:sub>
                      <m:sup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	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questa formulazione ci aiuterà con la maggiorazione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Calcoliamo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ij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): fissiamo t</a:t>
                </a:r>
                <a:r>
                  <a:rPr lang="it-IT" sz="1800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, fissiamo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t</a:t>
                </a:r>
                <a:r>
                  <a:rPr lang="it-IT" sz="1800" baseline="-250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nella zona gialla e fissiamo </a:t>
                </a:r>
                <a:r>
                  <a:rPr lang="it-IT" dirty="0">
                    <a:solidFill>
                      <a:schemeClr val="tx1"/>
                    </a:solidFill>
                  </a:rPr>
                  <a:t>h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[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]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–{ </a:t>
                </a:r>
                <a:r>
                  <a:rPr lang="it-IT" dirty="0">
                    <a:solidFill>
                      <a:schemeClr val="tx1"/>
                    </a:solidFill>
                  </a:rPr>
                  <a:t>i, </a:t>
                </a:r>
                <a:r>
                  <a:rPr lang="it-IT" dirty="0" err="1">
                    <a:solidFill>
                      <a:schemeClr val="tx1"/>
                    </a:solidFill>
                  </a:rPr>
                  <a:t>j</a:t>
                </a:r>
                <a:r>
                  <a:rPr lang="it-IT" dirty="0">
                    <a:solidFill>
                      <a:schemeClr val="tx1"/>
                    </a:solidFill>
                  </a:rPr>
                  <a:t> } 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la probabilità di scegliere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t</a:t>
                </a:r>
                <a:r>
                  <a:rPr lang="it-IT" sz="1800" baseline="-25000" dirty="0" err="1" smtClean="0">
                    <a:solidFill>
                      <a:schemeClr val="tx1"/>
                    </a:solidFill>
                  </a:rPr>
                  <a:t>h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nella regione rimanente (gialla + azzurra nella figura a destra) è pari al rapporto dell’area della regione  con l’area del quadrato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ossia, essa è 1- 2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r</a:t>
                </a:r>
                <a:r>
                  <a:rPr lang="it-IT" sz="1800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</a:p>
              <a:p>
                <a:pPr lvl="1"/>
                <a:endParaRPr lang="it-IT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2604" y="1045579"/>
                <a:ext cx="9598929" cy="5540416"/>
              </a:xfrm>
              <a:blipFill rotWithShape="0">
                <a:blip r:embed="rId2"/>
                <a:stretch>
                  <a:fillRect l="-444" t="-3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3" t="17206" r="4010" b="17140"/>
          <a:stretch/>
        </p:blipFill>
        <p:spPr>
          <a:xfrm>
            <a:off x="2274848" y="3815787"/>
            <a:ext cx="7084350" cy="288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01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Delimitazione inferiore 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52604" y="1045579"/>
                <a:ext cx="9598929" cy="5540416"/>
              </a:xfrm>
            </p:spPr>
            <p:txBody>
              <a:bodyPr>
                <a:normAutofit/>
              </a:bodyPr>
              <a:lstStyle/>
              <a:p>
                <a:r>
                  <a:rPr lang="it-IT" b="1" dirty="0" smtClean="0">
                    <a:solidFill>
                      <a:schemeClr val="tx1"/>
                    </a:solidFill>
                  </a:rPr>
                  <a:t>Maggioriamo </a:t>
                </a:r>
                <a:r>
                  <a:rPr lang="it-IT" b="1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b="1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1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a:rPr lang="it-IT" sz="2000" b="1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𝐢𝐣</m:t>
                        </m:r>
                      </m:sub>
                    </m:sSub>
                  </m:oMath>
                </a14:m>
                <a:r>
                  <a:rPr lang="it-IT" b="1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allora,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ij</m:t>
                        </m:r>
                      </m:sub>
                    </m:sSub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) =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80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ij</m:t>
                        </m:r>
                      </m:sub>
                      <m:sup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) +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ij</m:t>
                        </m:r>
                      </m:sub>
                      <m:sup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	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Calcoliamo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ij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): fissiamo t</a:t>
                </a:r>
                <a:r>
                  <a:rPr lang="it-IT" sz="1800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, fissiamo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t</a:t>
                </a:r>
                <a:r>
                  <a:rPr lang="it-IT" sz="1800" baseline="-250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nella zona gialla e fissiamo </a:t>
                </a:r>
                <a:r>
                  <a:rPr lang="it-IT" dirty="0">
                    <a:solidFill>
                      <a:schemeClr val="tx1"/>
                    </a:solidFill>
                  </a:rPr>
                  <a:t>h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[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]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–{ </a:t>
                </a:r>
                <a:r>
                  <a:rPr lang="it-IT" dirty="0">
                    <a:solidFill>
                      <a:schemeClr val="tx1"/>
                    </a:solidFill>
                  </a:rPr>
                  <a:t>i, </a:t>
                </a:r>
                <a:r>
                  <a:rPr lang="it-IT" dirty="0" err="1">
                    <a:solidFill>
                      <a:schemeClr val="tx1"/>
                    </a:solidFill>
                  </a:rPr>
                  <a:t>j</a:t>
                </a:r>
                <a:r>
                  <a:rPr lang="it-IT" dirty="0">
                    <a:solidFill>
                      <a:schemeClr val="tx1"/>
                    </a:solidFill>
                  </a:rPr>
                  <a:t> } 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la probabilità di scegliere </a:t>
                </a:r>
                <a:r>
                  <a:rPr lang="it-IT" dirty="0" err="1">
                    <a:solidFill>
                      <a:schemeClr val="tx1"/>
                    </a:solidFill>
                  </a:rPr>
                  <a:t>t</a:t>
                </a:r>
                <a:r>
                  <a:rPr lang="it-IT" sz="1800" baseline="-25000" dirty="0" err="1">
                    <a:solidFill>
                      <a:schemeClr val="tx1"/>
                    </a:solidFill>
                  </a:rPr>
                  <a:t>h</a:t>
                </a:r>
                <a:r>
                  <a:rPr lang="it-IT" dirty="0">
                    <a:solidFill>
                      <a:schemeClr val="tx1"/>
                    </a:solidFill>
                  </a:rPr>
                  <a:t> nella regione rimanente (rosa + azzurra) è pari al rapporto dell’area della regione  con l’area del quadrato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ossia, essa è 1- 2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r</a:t>
                </a:r>
                <a:r>
                  <a:rPr lang="it-IT" sz="1800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i="1" dirty="0" smtClean="0">
                    <a:solidFill>
                      <a:schemeClr val="tx1"/>
                    </a:solidFill>
                  </a:rPr>
                  <a:t>almeno, se t</a:t>
                </a:r>
                <a:r>
                  <a:rPr lang="it-IT" sz="1800" i="1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t-IT" i="1" dirty="0" smtClean="0">
                    <a:solidFill>
                      <a:schemeClr val="tx1"/>
                    </a:solidFill>
                  </a:rPr>
                  <a:t> e </a:t>
                </a:r>
                <a:r>
                  <a:rPr lang="it-IT" i="1" dirty="0" err="1" smtClean="0">
                    <a:solidFill>
                      <a:schemeClr val="tx1"/>
                    </a:solidFill>
                  </a:rPr>
                  <a:t>t</a:t>
                </a:r>
                <a:r>
                  <a:rPr lang="it-IT" sz="1800" i="1" baseline="-250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i="1" dirty="0" smtClean="0">
                    <a:solidFill>
                      <a:schemeClr val="tx1"/>
                    </a:solidFill>
                  </a:rPr>
                  <a:t> non sono troppo vicini al bordo del quadrato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Calcoliamo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ij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): fissiamo t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e </a:t>
                </a:r>
                <a:r>
                  <a:rPr lang="it-IT" dirty="0">
                    <a:solidFill>
                      <a:schemeClr val="tx1"/>
                    </a:solidFill>
                  </a:rPr>
                  <a:t>fissiamo </a:t>
                </a:r>
                <a:r>
                  <a:rPr lang="it-IT" dirty="0" err="1">
                    <a:solidFill>
                      <a:schemeClr val="tx1"/>
                    </a:solidFill>
                  </a:rPr>
                  <a:t>t</a:t>
                </a:r>
                <a:r>
                  <a:rPr lang="it-IT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it-IT" dirty="0">
                    <a:solidFill>
                      <a:schemeClr val="tx1"/>
                    </a:solidFill>
                  </a:rPr>
                  <a:t> nella zona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gialla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allora, la probabilità che, per ogni </a:t>
                </a:r>
                <a:r>
                  <a:rPr lang="it-IT" dirty="0">
                    <a:solidFill>
                      <a:schemeClr val="tx1"/>
                    </a:solidFill>
                  </a:rPr>
                  <a:t>h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[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] –{ i, </a:t>
                </a:r>
                <a:r>
                  <a:rPr lang="it-IT" dirty="0" err="1">
                    <a:solidFill>
                      <a:schemeClr val="tx1"/>
                    </a:solidFill>
                  </a:rPr>
                  <a:t>j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}, </a:t>
                </a:r>
                <a:r>
                  <a:rPr lang="it-IT" dirty="0" err="1">
                    <a:solidFill>
                      <a:schemeClr val="tx1"/>
                    </a:solidFill>
                  </a:rPr>
                  <a:t>t</a:t>
                </a:r>
                <a:r>
                  <a:rPr lang="it-IT" baseline="-25000" dirty="0" err="1">
                    <a:solidFill>
                      <a:schemeClr val="tx1"/>
                    </a:solidFill>
                  </a:rPr>
                  <a:t>h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∉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C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r</a:t>
                </a:r>
                <a:r>
                  <a:rPr lang="it-IT" dirty="0">
                    <a:solidFill>
                      <a:schemeClr val="tx1"/>
                    </a:solidFill>
                  </a:rPr>
                  <a:t>(t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t-IT" dirty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C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r</a:t>
                </a:r>
                <a:r>
                  <a:rPr lang="it-IT" dirty="0">
                    <a:solidFill>
                      <a:schemeClr val="tx1"/>
                    </a:solidFill>
                  </a:rPr>
                  <a:t>(</a:t>
                </a:r>
                <a:r>
                  <a:rPr lang="it-IT" dirty="0" err="1">
                    <a:solidFill>
                      <a:schemeClr val="tx1"/>
                    </a:solidFill>
                  </a:rPr>
                  <a:t>t</a:t>
                </a:r>
                <a:r>
                  <a:rPr lang="it-IT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it-IT" dirty="0">
                    <a:solidFill>
                      <a:schemeClr val="tx1"/>
                    </a:solidFill>
                  </a:rPr>
                  <a:t>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è in questo caso 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tj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scelto nella zona gialla) (</a:t>
                </a:r>
                <a:r>
                  <a:rPr lang="it-IT" dirty="0">
                    <a:solidFill>
                      <a:schemeClr val="tx1"/>
                    </a:solidFill>
                  </a:rPr>
                  <a:t>1- 2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r</a:t>
                </a:r>
                <a:r>
                  <a:rPr lang="it-IT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</a:t>
                </a:r>
                <a:r>
                  <a:rPr lang="it-IT" sz="1800" baseline="30000" dirty="0" smtClean="0">
                    <a:solidFill>
                      <a:schemeClr val="tx1"/>
                    </a:solidFill>
                  </a:rPr>
                  <a:t>n-2</a:t>
                </a:r>
              </a:p>
              <a:p>
                <a:pPr lvl="1"/>
                <a:r>
                  <a:rPr lang="it-IT" i="1" dirty="0">
                    <a:solidFill>
                      <a:schemeClr val="tx1"/>
                    </a:solidFill>
                  </a:rPr>
                  <a:t>almeno, se t</a:t>
                </a:r>
                <a:r>
                  <a:rPr lang="it-IT" sz="1800" i="1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t-IT" i="1" dirty="0">
                    <a:solidFill>
                      <a:schemeClr val="tx1"/>
                    </a:solidFill>
                  </a:rPr>
                  <a:t> e </a:t>
                </a:r>
                <a:r>
                  <a:rPr lang="it-IT" i="1" dirty="0" err="1">
                    <a:solidFill>
                      <a:schemeClr val="tx1"/>
                    </a:solidFill>
                  </a:rPr>
                  <a:t>t</a:t>
                </a:r>
                <a:r>
                  <a:rPr lang="it-IT" sz="1800" i="1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it-IT" i="1" dirty="0">
                    <a:solidFill>
                      <a:schemeClr val="tx1"/>
                    </a:solidFill>
                  </a:rPr>
                  <a:t> non sono troppo vicini al bordo del </a:t>
                </a:r>
                <a:r>
                  <a:rPr lang="it-IT" i="1" dirty="0" smtClean="0">
                    <a:solidFill>
                      <a:schemeClr val="tx1"/>
                    </a:solidFill>
                  </a:rPr>
                  <a:t>quadrato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In realtà, c</a:t>
                </a:r>
                <a:r>
                  <a:rPr lang="it-IT" dirty="0" smtClean="0"/>
                  <a:t>omplicando </a:t>
                </a:r>
                <a:r>
                  <a:rPr lang="it-IT" dirty="0"/>
                  <a:t>leggermente la prova, è</a:t>
                </a:r>
                <a:r>
                  <a:rPr lang="it-IT" dirty="0" smtClean="0"/>
                  <a:t> </a:t>
                </a:r>
                <a:r>
                  <a:rPr lang="it-IT" dirty="0"/>
                  <a:t>possibile giungere agli stessi risultati considerando anche gli effetti ai bordi. </a:t>
                </a:r>
                <a:endParaRPr lang="it-IT" dirty="0" smtClean="0"/>
              </a:p>
              <a:p>
                <a:pPr lvl="1"/>
                <a:r>
                  <a:rPr lang="it-IT" dirty="0" smtClean="0"/>
                  <a:t>Poiché </a:t>
                </a:r>
                <a:r>
                  <a:rPr lang="it-IT" dirty="0"/>
                  <a:t>le tecniche rimangono sostanzialmente invariate, per </a:t>
                </a:r>
                <a:r>
                  <a:rPr lang="it-IT" dirty="0" smtClean="0"/>
                  <a:t>semplicità studiamo la </a:t>
                </a:r>
                <a:r>
                  <a:rPr lang="it-IT" dirty="0"/>
                  <a:t>versione semplificata che non considera gli effetti ai bordi. </a:t>
                </a:r>
              </a:p>
              <a:p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endParaRPr lang="it-IT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2604" y="1045579"/>
                <a:ext cx="9598929" cy="5540416"/>
              </a:xfrm>
              <a:blipFill rotWithShape="0">
                <a:blip r:embed="rId2"/>
                <a:stretch>
                  <a:fillRect l="-444" t="-3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2185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Delimitazione inferiore 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52604" y="1045579"/>
                <a:ext cx="9598929" cy="5540416"/>
              </a:xfrm>
            </p:spPr>
            <p:txBody>
              <a:bodyPr>
                <a:normAutofit/>
              </a:bodyPr>
              <a:lstStyle/>
              <a:p>
                <a:r>
                  <a:rPr lang="it-IT" b="1" dirty="0" smtClean="0">
                    <a:solidFill>
                      <a:schemeClr val="tx1"/>
                    </a:solidFill>
                  </a:rPr>
                  <a:t>Maggioriamo </a:t>
                </a:r>
                <a:r>
                  <a:rPr lang="it-IT" b="1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b="1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1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a:rPr lang="it-IT" sz="2000" b="1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𝐢𝐣</m:t>
                        </m:r>
                      </m:sub>
                    </m:sSub>
                  </m:oMath>
                </a14:m>
                <a:r>
                  <a:rPr lang="it-IT" b="1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allora,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ij</m:t>
                        </m:r>
                      </m:sub>
                    </m:sSub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) =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80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ij</m:t>
                        </m:r>
                      </m:sub>
                      <m:sup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) +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ij</m:t>
                        </m:r>
                      </m:sub>
                      <m:sup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	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Calcoliamo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ij</m:t>
                        </m:r>
                      </m:sub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): fissiamo t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e </a:t>
                </a:r>
                <a:r>
                  <a:rPr lang="it-IT" dirty="0">
                    <a:solidFill>
                      <a:schemeClr val="tx1"/>
                    </a:solidFill>
                  </a:rPr>
                  <a:t>fissiamo </a:t>
                </a:r>
                <a:r>
                  <a:rPr lang="it-IT" dirty="0" err="1">
                    <a:solidFill>
                      <a:schemeClr val="tx1"/>
                    </a:solidFill>
                  </a:rPr>
                  <a:t>t</a:t>
                </a:r>
                <a:r>
                  <a:rPr lang="it-IT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it-IT" dirty="0">
                    <a:solidFill>
                      <a:schemeClr val="tx1"/>
                    </a:solidFill>
                  </a:rPr>
                  <a:t> nella zona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gialla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allora, la probabilità che, per ogni </a:t>
                </a:r>
                <a:r>
                  <a:rPr lang="it-IT" dirty="0">
                    <a:solidFill>
                      <a:schemeClr val="tx1"/>
                    </a:solidFill>
                  </a:rPr>
                  <a:t>h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[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] –{ i, </a:t>
                </a:r>
                <a:r>
                  <a:rPr lang="it-IT" dirty="0" err="1">
                    <a:solidFill>
                      <a:schemeClr val="tx1"/>
                    </a:solidFill>
                  </a:rPr>
                  <a:t>j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}, </a:t>
                </a:r>
                <a:r>
                  <a:rPr lang="it-IT" dirty="0" err="1">
                    <a:solidFill>
                      <a:schemeClr val="tx1"/>
                    </a:solidFill>
                  </a:rPr>
                  <a:t>t</a:t>
                </a:r>
                <a:r>
                  <a:rPr lang="it-IT" baseline="-25000" dirty="0" err="1">
                    <a:solidFill>
                      <a:schemeClr val="tx1"/>
                    </a:solidFill>
                  </a:rPr>
                  <a:t>h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∉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C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r</a:t>
                </a:r>
                <a:r>
                  <a:rPr lang="it-IT" dirty="0">
                    <a:solidFill>
                      <a:schemeClr val="tx1"/>
                    </a:solidFill>
                  </a:rPr>
                  <a:t>(t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t-IT" dirty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C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r</a:t>
                </a:r>
                <a:r>
                  <a:rPr lang="it-IT" dirty="0">
                    <a:solidFill>
                      <a:schemeClr val="tx1"/>
                    </a:solidFill>
                  </a:rPr>
                  <a:t>(</a:t>
                </a:r>
                <a:r>
                  <a:rPr lang="it-IT" dirty="0" err="1">
                    <a:solidFill>
                      <a:schemeClr val="tx1"/>
                    </a:solidFill>
                  </a:rPr>
                  <a:t>t</a:t>
                </a:r>
                <a:r>
                  <a:rPr lang="it-IT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it-IT" dirty="0">
                    <a:solidFill>
                      <a:schemeClr val="tx1"/>
                    </a:solidFill>
                  </a:rPr>
                  <a:t>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è in questo caso 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t</a:t>
                </a:r>
                <a:r>
                  <a:rPr lang="it-IT" sz="1800" baseline="-250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sz="1800" baseline="-250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scelto nella zona gialla) (</a:t>
                </a:r>
                <a:r>
                  <a:rPr lang="it-IT" dirty="0">
                    <a:solidFill>
                      <a:schemeClr val="tx1"/>
                    </a:solidFill>
                  </a:rPr>
                  <a:t>1- 2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r</a:t>
                </a:r>
                <a:r>
                  <a:rPr lang="it-IT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</a:t>
                </a:r>
                <a:r>
                  <a:rPr lang="it-IT" sz="1800" baseline="30000" dirty="0" smtClean="0">
                    <a:solidFill>
                      <a:schemeClr val="tx1"/>
                    </a:solidFill>
                  </a:rPr>
                  <a:t>n-2</a:t>
                </a:r>
              </a:p>
              <a:p>
                <a:pPr lvl="1"/>
                <a:r>
                  <a:rPr lang="it-IT" i="1" u="sng" dirty="0" smtClean="0">
                    <a:solidFill>
                      <a:schemeClr val="tx1"/>
                    </a:solidFill>
                  </a:rPr>
                  <a:t>trascurando gli effetti ai bordi</a:t>
                </a:r>
                <a:endParaRPr lang="it-IT" u="sng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fissato t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la </a:t>
                </a:r>
                <a:r>
                  <a:rPr lang="it-IT" dirty="0">
                    <a:solidFill>
                      <a:schemeClr val="tx1"/>
                    </a:solidFill>
                  </a:rPr>
                  <a:t>probabilità che,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scegliendo </a:t>
                </a:r>
                <a:r>
                  <a:rPr lang="it-IT" dirty="0" err="1">
                    <a:solidFill>
                      <a:schemeClr val="tx1"/>
                    </a:solidFill>
                  </a:rPr>
                  <a:t>t</a:t>
                </a:r>
                <a:r>
                  <a:rPr lang="it-IT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it-IT" dirty="0">
                    <a:solidFill>
                      <a:schemeClr val="tx1"/>
                    </a:solidFill>
                  </a:rPr>
                  <a:t> nella zona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gialla, per </a:t>
                </a:r>
                <a:r>
                  <a:rPr lang="it-IT" dirty="0">
                    <a:solidFill>
                      <a:schemeClr val="tx1"/>
                    </a:solidFill>
                  </a:rPr>
                  <a:t>ogni h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[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] –{ i, </a:t>
                </a:r>
                <a:r>
                  <a:rPr lang="it-IT" dirty="0" err="1">
                    <a:solidFill>
                      <a:schemeClr val="tx1"/>
                    </a:solidFill>
                  </a:rPr>
                  <a:t>j</a:t>
                </a:r>
                <a:r>
                  <a:rPr lang="it-IT" dirty="0">
                    <a:solidFill>
                      <a:schemeClr val="tx1"/>
                    </a:solidFill>
                  </a:rPr>
                  <a:t> }, </a:t>
                </a:r>
                <a:r>
                  <a:rPr lang="it-IT" dirty="0" err="1">
                    <a:solidFill>
                      <a:schemeClr val="tx1"/>
                    </a:solidFill>
                  </a:rPr>
                  <a:t>t</a:t>
                </a:r>
                <a:r>
                  <a:rPr lang="it-IT" baseline="-25000" dirty="0" err="1">
                    <a:solidFill>
                      <a:schemeClr val="tx1"/>
                    </a:solidFill>
                  </a:rPr>
                  <a:t>h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∉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C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r</a:t>
                </a:r>
                <a:r>
                  <a:rPr lang="it-IT" dirty="0">
                    <a:solidFill>
                      <a:schemeClr val="tx1"/>
                    </a:solidFill>
                  </a:rPr>
                  <a:t>(t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t-IT" dirty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C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r</a:t>
                </a:r>
                <a:r>
                  <a:rPr lang="it-IT" dirty="0">
                    <a:solidFill>
                      <a:schemeClr val="tx1"/>
                    </a:solidFill>
                  </a:rPr>
                  <a:t>(</a:t>
                </a:r>
                <a:r>
                  <a:rPr lang="it-IT" dirty="0" err="1">
                    <a:solidFill>
                      <a:schemeClr val="tx1"/>
                    </a:solidFill>
                  </a:rPr>
                  <a:t>t</a:t>
                </a:r>
                <a:r>
                  <a:rPr lang="it-IT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it-IT" dirty="0">
                    <a:solidFill>
                      <a:schemeClr val="tx1"/>
                    </a:solidFill>
                  </a:rPr>
                  <a:t>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 è    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is-IS" sz="2400" b="1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b="1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it-IT" sz="2400" b="1" i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𝐭</m:t>
                            </m:r>
                          </m:e>
                          <m:sub>
                            <m:r>
                              <a:rPr lang="it-IT" sz="2400" b="1" i="0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𝐣</m:t>
                            </m:r>
                          </m:sub>
                        </m:sSub>
                        <m:r>
                          <a:rPr lang="it-IT" sz="2400" b="1" i="0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2400" b="1" i="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∈</m:t>
                        </m:r>
                        <m:r>
                          <a:rPr lang="it-IT" sz="2400" b="1" i="0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2400" b="1" i="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𝐐</m:t>
                        </m:r>
                        <m:r>
                          <a:rPr lang="it-IT" sz="2400" b="1" i="0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US" sz="2400" b="1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it-IT" sz="2400" b="1" i="0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𝐂</m:t>
                            </m:r>
                          </m:e>
                          <m:sub>
                            <m:r>
                              <a:rPr lang="it-IT" sz="2400" b="1" i="0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𝟐𝐫</m:t>
                            </m:r>
                          </m:sub>
                        </m:sSub>
                        <m:r>
                          <a:rPr lang="it-IT" sz="2400" b="1" i="0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1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it-IT" sz="2400" b="1" i="0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𝐭</m:t>
                            </m:r>
                          </m:e>
                          <m:sub>
                            <m:r>
                              <a:rPr lang="it-IT" sz="2400" b="1" i="0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𝐢</m:t>
                            </m:r>
                          </m:sub>
                        </m:sSub>
                        <m:r>
                          <a:rPr lang="it-IT" sz="2400" b="1" i="0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b>
                      <m:sup>
                        <m:r>
                          <a:rPr lang="it-IT" sz="2400" b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p>
                      <m:e>
                        <m:r>
                          <a:rPr lang="it-IT" sz="2400" b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sz="1600" b="1" dirty="0">
                    <a:solidFill>
                      <a:schemeClr val="tx1"/>
                    </a:solidFill>
                  </a:rPr>
                  <a:t>  </a:t>
                </a:r>
                <a:r>
                  <a:rPr lang="it-IT" b="1" dirty="0" err="1" smtClean="0">
                    <a:solidFill>
                      <a:schemeClr val="tx1"/>
                    </a:solidFill>
                  </a:rPr>
                  <a:t>f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( </a:t>
                </a:r>
                <a:r>
                  <a:rPr lang="it-IT" b="1" dirty="0" err="1" smtClean="0">
                    <a:solidFill>
                      <a:schemeClr val="tx1"/>
                    </a:solidFill>
                  </a:rPr>
                  <a:t>t</a:t>
                </a:r>
                <a:r>
                  <a:rPr lang="it-IT" sz="2000" b="1" baseline="-250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b="1" baseline="-250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) </a:t>
                </a:r>
                <a:r>
                  <a:rPr lang="it-IT" b="1" dirty="0">
                    <a:solidFill>
                      <a:schemeClr val="tx1"/>
                    </a:solidFill>
                  </a:rPr>
                  <a:t>(1 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- 2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𝝅</m:t>
                    </m:r>
                  </m:oMath>
                </a14:m>
                <a:r>
                  <a:rPr lang="it-IT" b="1" dirty="0">
                    <a:solidFill>
                      <a:schemeClr val="tx1"/>
                    </a:solidFill>
                  </a:rPr>
                  <a:t> r</a:t>
                </a:r>
                <a:r>
                  <a:rPr lang="it-IT" sz="2000" b="1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it-IT" b="1" dirty="0">
                    <a:solidFill>
                      <a:schemeClr val="tx1"/>
                    </a:solidFill>
                  </a:rPr>
                  <a:t> )</a:t>
                </a:r>
                <a:r>
                  <a:rPr lang="it-IT" b="1" baseline="30000" dirty="0" smtClean="0">
                    <a:solidFill>
                      <a:schemeClr val="tx1"/>
                    </a:solidFill>
                  </a:rPr>
                  <a:t>n-2 </a:t>
                </a:r>
                <a:r>
                  <a:rPr lang="it-IT" b="1" dirty="0" err="1" smtClean="0">
                    <a:solidFill>
                      <a:schemeClr val="tx1"/>
                    </a:solidFill>
                  </a:rPr>
                  <a:t>dt</a:t>
                </a:r>
                <a:r>
                  <a:rPr lang="it-IT" sz="2000" b="1" baseline="-250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sz="1600" b="1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lvl="5"/>
                <a:endParaRPr lang="it-IT" sz="800" dirty="0" smtClean="0">
                  <a:solidFill>
                    <a:srgbClr val="C00000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infine, 	</a:t>
                </a:r>
                <a:r>
                  <a:rPr lang="it-IT" b="1" dirty="0" smtClean="0">
                    <a:solidFill>
                      <a:srgbClr val="C00000"/>
                    </a:solidFill>
                  </a:rPr>
                  <a:t>P</a:t>
                </a:r>
                <a:r>
                  <a:rPr lang="it-IT" b="1" dirty="0">
                    <a:solidFill>
                      <a:srgbClr val="C00000"/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000" b="1" i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a:rPr lang="it-IT" sz="2000" b="1" i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𝐢𝐣</m:t>
                        </m:r>
                      </m:sub>
                      <m:sup>
                        <m:r>
                          <a:rPr lang="it-IT" sz="2000" b="1" i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it-IT" b="1" dirty="0">
                    <a:solidFill>
                      <a:srgbClr val="C00000"/>
                    </a:solidFill>
                  </a:rPr>
                  <a:t> ) </a:t>
                </a:r>
                <a:r>
                  <a:rPr lang="it-IT" b="1" dirty="0" smtClean="0">
                    <a:solidFill>
                      <a:srgbClr val="C00000"/>
                    </a:solidFill>
                  </a:rPr>
                  <a:t> = 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is-IS" sz="240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2400" b="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2400" b="0" i="0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i</m:t>
                            </m:r>
                          </m:sub>
                        </m:sSub>
                        <m:r>
                          <a:rPr lang="it-IT" sz="2400" b="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∈ </m:t>
                        </m:r>
                        <m:r>
                          <m:rPr>
                            <m:sty m:val="p"/>
                          </m:rPr>
                          <a:rPr lang="it-IT" sz="2400" b="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Q</m:t>
                        </m:r>
                        <m:r>
                          <a:rPr lang="it-IT" sz="2400" b="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 sz="2400" b="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p>
                      <m:e>
                        <m:r>
                          <a:rPr lang="it-IT" sz="2400" b="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is-I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2400" b="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2400" b="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j</m:t>
                            </m:r>
                          </m:sub>
                        </m:sSub>
                        <m:r>
                          <a:rPr lang="it-IT" sz="2400" b="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∈ </m:t>
                        </m:r>
                        <m:r>
                          <m:rPr>
                            <m:sty m:val="p"/>
                          </m:rPr>
                          <a:rPr lang="it-IT" sz="2400" b="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Q</m:t>
                        </m:r>
                        <m:r>
                          <a:rPr lang="it-IT" sz="2400" b="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−</m:t>
                        </m:r>
                        <m:r>
                          <a:rPr lang="it-IT" sz="2400" b="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2400" b="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C</m:t>
                            </m:r>
                          </m:e>
                          <m:sub>
                            <m:r>
                              <a:rPr lang="it-IT" sz="2400" b="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it-IT" sz="2400" b="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r</m:t>
                            </m:r>
                          </m:sub>
                        </m:sSub>
                        <m:r>
                          <a:rPr lang="it-IT" sz="2400" b="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2400" b="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2400" b="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i</m:t>
                            </m:r>
                          </m:sub>
                        </m:sSub>
                        <m:r>
                          <a:rPr lang="it-IT" sz="2400" b="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b>
                      <m:sup>
                        <m:r>
                          <a:rPr lang="it-IT" sz="2400" b="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p>
                      <m:e>
                        <m:r>
                          <a:rPr lang="it-IT" sz="2400" b="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sz="14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f(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t</a:t>
                </a:r>
                <a:r>
                  <a:rPr lang="it-IT" sz="2000" baseline="-25000" dirty="0" smtClean="0">
                    <a:solidFill>
                      <a:schemeClr val="tx1"/>
                    </a:solidFill>
                  </a:rPr>
                  <a:t>i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f(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t</a:t>
                </a:r>
                <a:r>
                  <a:rPr lang="it-IT" sz="2000" baseline="-250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</a:t>
                </a:r>
                <a:r>
                  <a:rPr lang="it-IT" dirty="0">
                    <a:solidFill>
                      <a:schemeClr val="tx1"/>
                    </a:solidFill>
                  </a:rPr>
                  <a:t>(1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- 2 </a:t>
                </a:r>
                <a14:m>
                  <m:oMath xmlns:m="http://schemas.openxmlformats.org/officeDocument/2006/math">
                    <m:r>
                      <a:rPr lang="it-IT" b="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r</a:t>
                </a:r>
                <a:r>
                  <a:rPr lang="it-IT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 )</a:t>
                </a:r>
                <a:r>
                  <a:rPr lang="it-IT" baseline="30000" dirty="0" smtClean="0">
                    <a:solidFill>
                      <a:schemeClr val="tx1"/>
                    </a:solidFill>
                  </a:rPr>
                  <a:t>n-2 </a:t>
                </a:r>
                <a:r>
                  <a:rPr lang="it-IT" dirty="0" err="1">
                    <a:solidFill>
                      <a:schemeClr val="tx1"/>
                    </a:solidFill>
                  </a:rPr>
                  <a:t>dt</a:t>
                </a:r>
                <a:r>
                  <a:rPr lang="it-IT" sz="20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it-IT" sz="14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dt</a:t>
                </a:r>
                <a:r>
                  <a:rPr lang="it-IT" sz="2000" baseline="-25000" dirty="0" err="1" smtClean="0">
                    <a:solidFill>
                      <a:schemeClr val="tx1"/>
                    </a:solidFill>
                  </a:rPr>
                  <a:t>i</a:t>
                </a:r>
                <a:r>
                  <a:rPr lang="it-IT" sz="1400" dirty="0" smtClean="0">
                    <a:solidFill>
                      <a:schemeClr val="tx1"/>
                    </a:solidFill>
                  </a:rPr>
                  <a:t> 	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		</a:t>
                </a:r>
                <a:r>
                  <a:rPr lang="it-IT" sz="1400" dirty="0" smtClean="0">
                    <a:solidFill>
                      <a:schemeClr val="tx1"/>
                    </a:solidFill>
                  </a:rPr>
                  <a:t>						     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=</a:t>
                </a:r>
                <a:r>
                  <a:rPr lang="it-IT" sz="14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is-I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2400" b="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2400" b="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i</m:t>
                            </m:r>
                          </m:sub>
                        </m:sSub>
                        <m:r>
                          <a:rPr lang="it-IT" sz="2400" b="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∈ </m:t>
                        </m:r>
                        <m:r>
                          <m:rPr>
                            <m:sty m:val="p"/>
                          </m:rPr>
                          <a:rPr lang="it-IT" sz="2400" b="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Q</m:t>
                        </m:r>
                        <m:r>
                          <a:rPr lang="it-IT" sz="2400" b="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 sz="2400" b="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p>
                      <m:e>
                        <m:r>
                          <a:rPr lang="it-IT" sz="2400" b="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is-I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2400" b="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2400" b="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j</m:t>
                            </m:r>
                          </m:sub>
                        </m:sSub>
                        <m:r>
                          <a:rPr lang="it-IT" sz="2400" b="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∈ </m:t>
                        </m:r>
                        <m:r>
                          <m:rPr>
                            <m:sty m:val="p"/>
                          </m:rPr>
                          <a:rPr lang="it-IT" sz="2400" b="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Q</m:t>
                        </m:r>
                        <m:r>
                          <a:rPr lang="it-IT" sz="2400" b="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−</m:t>
                        </m:r>
                        <m:r>
                          <a:rPr lang="it-IT" sz="2400" b="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2400" b="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C</m:t>
                            </m:r>
                          </m:e>
                          <m:sub>
                            <m:r>
                              <a:rPr lang="it-IT" sz="2400" b="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it-IT" sz="2400" b="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r</m:t>
                            </m:r>
                          </m:sub>
                        </m:sSub>
                        <m:r>
                          <a:rPr lang="it-IT" sz="2400" b="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2400" b="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2400" b="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i</m:t>
                            </m:r>
                          </m:sub>
                        </m:sSub>
                        <m:r>
                          <a:rPr lang="it-IT" sz="2400" b="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b>
                      <m:sup>
                        <m:r>
                          <a:rPr lang="it-IT" sz="2400" b="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p>
                      <m:e>
                        <m:r>
                          <a:rPr lang="it-IT" sz="2400" b="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sz="11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dirty="0">
                    <a:solidFill>
                      <a:schemeClr val="tx1"/>
                    </a:solidFill>
                  </a:rPr>
                  <a:t>1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- 2 </a:t>
                </a:r>
                <a14:m>
                  <m:oMath xmlns:m="http://schemas.openxmlformats.org/officeDocument/2006/math">
                    <m:r>
                      <a:rPr lang="it-IT" b="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r</a:t>
                </a:r>
                <a:r>
                  <a:rPr lang="it-IT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 )</a:t>
                </a:r>
                <a:r>
                  <a:rPr lang="it-IT" baseline="30000" dirty="0" smtClean="0">
                    <a:solidFill>
                      <a:schemeClr val="tx1"/>
                    </a:solidFill>
                  </a:rPr>
                  <a:t>n-2 </a:t>
                </a:r>
                <a:r>
                  <a:rPr lang="it-IT" dirty="0" err="1">
                    <a:solidFill>
                      <a:schemeClr val="tx1"/>
                    </a:solidFill>
                  </a:rPr>
                  <a:t>dt</a:t>
                </a:r>
                <a:r>
                  <a:rPr lang="it-IT" sz="20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it-IT" sz="11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</a:rPr>
                  <a:t>dt</a:t>
                </a:r>
                <a:r>
                  <a:rPr lang="it-IT" sz="2000" baseline="-25000" dirty="0" err="1">
                    <a:solidFill>
                      <a:schemeClr val="tx1"/>
                    </a:solidFill>
                  </a:rPr>
                  <a:t>i</a:t>
                </a:r>
                <a:r>
                  <a:rPr lang="it-IT" sz="1100" dirty="0">
                    <a:solidFill>
                      <a:schemeClr val="tx1"/>
                    </a:solidFill>
                  </a:rPr>
                  <a:t> </a:t>
                </a:r>
                <a:r>
                  <a:rPr lang="it-IT" sz="1100" dirty="0" smtClean="0">
                    <a:solidFill>
                      <a:schemeClr val="tx1"/>
                    </a:solidFill>
                  </a:rPr>
                  <a:t>	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		</a:t>
                </a:r>
                <a:r>
                  <a:rPr lang="it-IT" sz="1100" dirty="0" smtClean="0">
                    <a:solidFill>
                      <a:schemeClr val="tx1"/>
                    </a:solidFill>
                  </a:rPr>
                  <a:t>								      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is-I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2400" b="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2400" b="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i</m:t>
                            </m:r>
                          </m:sub>
                        </m:sSub>
                        <m:r>
                          <a:rPr lang="it-IT" sz="2400" b="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∈ </m:t>
                        </m:r>
                        <m:r>
                          <m:rPr>
                            <m:sty m:val="p"/>
                          </m:rPr>
                          <a:rPr lang="it-IT" sz="2400" b="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Q</m:t>
                        </m:r>
                        <m:r>
                          <a:rPr lang="it-IT" sz="2400" b="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 sz="2400" b="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p>
                      <m:e>
                        <m:r>
                          <a:rPr lang="it-IT" sz="2400" b="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(1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- 4 </a:t>
                </a:r>
                <a14:m>
                  <m:oMath xmlns:m="http://schemas.openxmlformats.org/officeDocument/2006/math">
                    <m:r>
                      <a:rPr lang="it-IT" b="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r</a:t>
                </a:r>
                <a:r>
                  <a:rPr lang="it-IT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 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dirty="0">
                    <a:solidFill>
                      <a:schemeClr val="tx1"/>
                    </a:solidFill>
                  </a:rPr>
                  <a:t>1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- 2 </a:t>
                </a:r>
                <a14:m>
                  <m:oMath xmlns:m="http://schemas.openxmlformats.org/officeDocument/2006/math">
                    <m:r>
                      <a:rPr lang="it-IT" b="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r</a:t>
                </a:r>
                <a:r>
                  <a:rPr lang="it-IT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 )</a:t>
                </a:r>
                <a:r>
                  <a:rPr lang="it-IT" baseline="30000" dirty="0" smtClean="0">
                    <a:solidFill>
                      <a:schemeClr val="tx1"/>
                    </a:solidFill>
                  </a:rPr>
                  <a:t>n-2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dt</a:t>
                </a:r>
                <a:r>
                  <a:rPr lang="it-IT" sz="2000" baseline="-25000" dirty="0" err="1" smtClean="0">
                    <a:solidFill>
                      <a:schemeClr val="tx1"/>
                    </a:solidFill>
                  </a:rPr>
                  <a:t>i</a:t>
                </a:r>
                <a:r>
                  <a:rPr lang="it-IT" sz="1000" dirty="0" smtClean="0">
                    <a:solidFill>
                      <a:schemeClr val="tx1"/>
                    </a:solidFill>
                  </a:rPr>
                  <a:t>  </a:t>
                </a:r>
                <a:r>
                  <a:rPr lang="it-IT" b="1" dirty="0" smtClean="0">
                    <a:solidFill>
                      <a:srgbClr val="C00000"/>
                    </a:solidFill>
                  </a:rPr>
                  <a:t>= </a:t>
                </a:r>
                <a:r>
                  <a:rPr lang="it-IT" b="1" dirty="0">
                    <a:solidFill>
                      <a:srgbClr val="C00000"/>
                    </a:solidFill>
                  </a:rPr>
                  <a:t>(1 - 4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𝝅</m:t>
                    </m:r>
                  </m:oMath>
                </a14:m>
                <a:r>
                  <a:rPr lang="it-IT" b="1" dirty="0">
                    <a:solidFill>
                      <a:srgbClr val="C00000"/>
                    </a:solidFill>
                  </a:rPr>
                  <a:t> r</a:t>
                </a:r>
                <a:r>
                  <a:rPr lang="it-IT" b="1" baseline="30000" dirty="0">
                    <a:solidFill>
                      <a:srgbClr val="C00000"/>
                    </a:solidFill>
                  </a:rPr>
                  <a:t>2</a:t>
                </a:r>
                <a:r>
                  <a:rPr lang="it-IT" b="1" dirty="0">
                    <a:solidFill>
                      <a:srgbClr val="C00000"/>
                    </a:solidFill>
                  </a:rPr>
                  <a:t> )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b="1" dirty="0">
                    <a:solidFill>
                      <a:srgbClr val="C00000"/>
                    </a:solidFill>
                  </a:rPr>
                  <a:t>(1 </a:t>
                </a:r>
                <a:r>
                  <a:rPr lang="it-IT" b="1" dirty="0" smtClean="0">
                    <a:solidFill>
                      <a:srgbClr val="C00000"/>
                    </a:solidFill>
                  </a:rPr>
                  <a:t>- 2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𝝅</m:t>
                    </m:r>
                  </m:oMath>
                </a14:m>
                <a:r>
                  <a:rPr lang="it-IT" b="1" dirty="0">
                    <a:solidFill>
                      <a:srgbClr val="C00000"/>
                    </a:solidFill>
                  </a:rPr>
                  <a:t> r</a:t>
                </a:r>
                <a:r>
                  <a:rPr lang="it-IT" b="1" baseline="30000" dirty="0">
                    <a:solidFill>
                      <a:srgbClr val="C00000"/>
                    </a:solidFill>
                  </a:rPr>
                  <a:t>2</a:t>
                </a:r>
                <a:r>
                  <a:rPr lang="it-IT" b="1" dirty="0">
                    <a:solidFill>
                      <a:srgbClr val="C00000"/>
                    </a:solidFill>
                  </a:rPr>
                  <a:t> )</a:t>
                </a:r>
                <a:r>
                  <a:rPr lang="it-IT" b="1" baseline="30000" dirty="0" smtClean="0">
                    <a:solidFill>
                      <a:srgbClr val="C00000"/>
                    </a:solidFill>
                  </a:rPr>
                  <a:t>n-2 </a:t>
                </a:r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2604" y="1045579"/>
                <a:ext cx="9598929" cy="5540416"/>
              </a:xfrm>
              <a:blipFill rotWithShape="0">
                <a:blip r:embed="rId2"/>
                <a:stretch>
                  <a:fillRect l="-444" t="-330" r="-127" b="-171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205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4581" y="335666"/>
            <a:ext cx="8911687" cy="925975"/>
          </a:xfrm>
        </p:spPr>
        <p:txBody>
          <a:bodyPr/>
          <a:lstStyle/>
          <a:p>
            <a:r>
              <a:rPr lang="it-IT" dirty="0" smtClean="0"/>
              <a:t>Da rete virtuale a rete fisica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2207248" y="1261641"/>
                <a:ext cx="8915400" cy="5497974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/>
                  <a:t>Abbiamo introdotto due modelli di grafi aleatori – il modello di </a:t>
                </a:r>
                <a:r>
                  <a:rPr lang="it-IT" dirty="0" err="1" smtClean="0"/>
                  <a:t>Erd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it-IT" sz="2000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it-IT" sz="2000" b="0" i="0" dirty="0" smtClean="0">
                            <a:latin typeface="Cambria Math" charset="0"/>
                          </a:rPr>
                          <m:t>o</m:t>
                        </m:r>
                      </m:e>
                    </m:acc>
                  </m:oMath>
                </a14:m>
                <a:r>
                  <a:rPr lang="it-IT" dirty="0" err="1" smtClean="0"/>
                  <a:t>s-Renyi</a:t>
                </a:r>
                <a:r>
                  <a:rPr lang="it-IT" dirty="0" smtClean="0"/>
                  <a:t> e un modello </a:t>
                </a:r>
                <a:r>
                  <a:rPr lang="it-IT" dirty="0" err="1" smtClean="0"/>
                  <a:t>rich</a:t>
                </a:r>
                <a:r>
                  <a:rPr lang="it-IT" dirty="0" smtClean="0"/>
                  <a:t> </a:t>
                </a:r>
                <a:r>
                  <a:rPr lang="it-IT" dirty="0" err="1" smtClean="0"/>
                  <a:t>get</a:t>
                </a:r>
                <a:r>
                  <a:rPr lang="it-IT" dirty="0" smtClean="0"/>
                  <a:t> </a:t>
                </a:r>
                <a:r>
                  <a:rPr lang="it-IT" dirty="0" err="1" smtClean="0"/>
                  <a:t>richer</a:t>
                </a:r>
                <a:endParaRPr lang="it-IT" dirty="0" smtClean="0"/>
              </a:p>
              <a:p>
                <a:r>
                  <a:rPr lang="it-IT" dirty="0" smtClean="0"/>
                  <a:t>Entrambi i modelli si prestano  a generare grafi che corrispondono a reti, per così dire, virtuali</a:t>
                </a:r>
              </a:p>
              <a:p>
                <a:r>
                  <a:rPr lang="it-IT" dirty="0" smtClean="0"/>
                  <a:t>ossia reti i cui archi sono virtuali - rappresentano relazioni virtuali fra individui </a:t>
                </a:r>
              </a:p>
              <a:p>
                <a:pPr lvl="1"/>
                <a:r>
                  <a:rPr lang="it-IT" dirty="0" smtClean="0"/>
                  <a:t>relazioni di amicizia, nelle reti sociali</a:t>
                </a:r>
              </a:p>
              <a:p>
                <a:pPr lvl="1"/>
                <a:r>
                  <a:rPr lang="it-IT" dirty="0" smtClean="0"/>
                  <a:t>oppure collegamenti logici, come gli hyperlink nel web</a:t>
                </a:r>
              </a:p>
              <a:p>
                <a:r>
                  <a:rPr lang="it-IT" dirty="0" smtClean="0"/>
                  <a:t>ossia, non sono strutture fisiche che devono essere costruite</a:t>
                </a:r>
              </a:p>
              <a:p>
                <a:r>
                  <a:rPr lang="it-IT" dirty="0" smtClean="0"/>
                  <a:t>Ma quando occorre effettivamente costruire una rete fisica </a:t>
                </a:r>
              </a:p>
              <a:p>
                <a:pPr lvl="1"/>
                <a:r>
                  <a:rPr lang="it-IT" dirty="0" smtClean="0"/>
                  <a:t>ad esempio, una rete di calcolatori, nella quale occorre </a:t>
                </a:r>
                <a:r>
                  <a:rPr lang="it-IT" dirty="0" smtClean="0"/>
                  <a:t>predisporre fisicamente le connessioni fra i dispositivi (calcolatori, sensori, telefoni,</a:t>
                </a:r>
                <a:r>
                  <a:rPr lang="is-IS" dirty="0" smtClean="0"/>
                  <a:t>…)</a:t>
                </a:r>
                <a:endParaRPr lang="is-IS" dirty="0"/>
              </a:p>
              <a:p>
                <a:r>
                  <a:rPr lang="is-IS" dirty="0" smtClean="0"/>
                  <a:t>occorre tenere in considerazione la </a:t>
                </a:r>
                <a:r>
                  <a:rPr lang="is-IS" dirty="0"/>
                  <a:t>struttura geometrica dello spazio nel quale i nodi sono inseriti</a:t>
                </a:r>
                <a:endParaRPr lang="it-IT" dirty="0"/>
              </a:p>
              <a:p>
                <a:r>
                  <a:rPr lang="is-IS" dirty="0" smtClean="0"/>
                  <a:t>e, pertanto, i modelli che abbiamo studiato sono poco significativi</a:t>
                </a:r>
              </a:p>
            </p:txBody>
          </p:sp>
        </mc:Choice>
        <mc:Fallback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07248" y="1261641"/>
                <a:ext cx="8915400" cy="5497974"/>
              </a:xfrm>
              <a:blipFill rotWithShape="0">
                <a:blip r:embed="rId2"/>
                <a:stretch>
                  <a:fillRect l="-478" t="-333" r="-68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8311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Delimitazione inferiore 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52604" y="1045579"/>
                <a:ext cx="9733874" cy="5540416"/>
              </a:xfrm>
            </p:spPr>
            <p:txBody>
              <a:bodyPr>
                <a:normAutofit/>
              </a:bodyPr>
              <a:lstStyle/>
              <a:p>
                <a:r>
                  <a:rPr lang="it-IT" b="1" dirty="0" smtClean="0">
                    <a:solidFill>
                      <a:schemeClr val="tx1"/>
                    </a:solidFill>
                  </a:rPr>
                  <a:t>Maggioriamo </a:t>
                </a:r>
                <a:r>
                  <a:rPr lang="it-IT" b="1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b="1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1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a:rPr lang="it-IT" sz="2000" b="1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𝐢𝐣</m:t>
                        </m:r>
                      </m:sub>
                    </m:sSub>
                  </m:oMath>
                </a14:m>
                <a:r>
                  <a:rPr lang="it-IT" b="1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allora,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ij</m:t>
                        </m:r>
                      </m:sub>
                    </m:sSub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) =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80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ij</m:t>
                        </m:r>
                      </m:sub>
                      <m:sup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) +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ij</m:t>
                        </m:r>
                      </m:sub>
                      <m:sup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	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questa formulazione ci aiuterà con la maggiorazione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M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aggioriamo </a:t>
                </a:r>
                <a:r>
                  <a:rPr lang="it-IT" dirty="0">
                    <a:solidFill>
                      <a:schemeClr val="tx1"/>
                    </a:solidFill>
                  </a:rPr>
                  <a:t>P(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ij</m:t>
                        </m:r>
                      </m:sub>
                      <m:sup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): fissiamo t</a:t>
                </a:r>
                <a:r>
                  <a:rPr lang="it-IT" sz="1800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fissiamo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t</a:t>
                </a:r>
                <a:r>
                  <a:rPr lang="it-IT" sz="1800" baseline="-250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nella zona azzurra e fissiamo </a:t>
                </a:r>
                <a:r>
                  <a:rPr lang="it-IT" dirty="0">
                    <a:solidFill>
                      <a:schemeClr val="tx1"/>
                    </a:solidFill>
                  </a:rPr>
                  <a:t>h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[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]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–{ </a:t>
                </a:r>
                <a:r>
                  <a:rPr lang="it-IT" dirty="0">
                    <a:solidFill>
                      <a:schemeClr val="tx1"/>
                    </a:solidFill>
                  </a:rPr>
                  <a:t>i, </a:t>
                </a:r>
                <a:r>
                  <a:rPr lang="it-IT" dirty="0" err="1">
                    <a:solidFill>
                      <a:schemeClr val="tx1"/>
                    </a:solidFill>
                  </a:rPr>
                  <a:t>j</a:t>
                </a:r>
                <a:r>
                  <a:rPr lang="it-IT" dirty="0">
                    <a:solidFill>
                      <a:schemeClr val="tx1"/>
                    </a:solidFill>
                  </a:rPr>
                  <a:t> } 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la probabilità di scegliere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t</a:t>
                </a:r>
                <a:r>
                  <a:rPr lang="it-IT" sz="1800" baseline="-25000" dirty="0" err="1" smtClean="0">
                    <a:solidFill>
                      <a:schemeClr val="tx1"/>
                    </a:solidFill>
                  </a:rPr>
                  <a:t>h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nella regione rimanente (gialla+ azzurra nella figura a destra) è pari al rapporto dell’area della regione  con l’area del quadrato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e, questa volta, dipende dalla posizione di </a:t>
                </a:r>
                <a:r>
                  <a:rPr lang="it-IT" dirty="0" err="1">
                    <a:solidFill>
                      <a:schemeClr val="tx1"/>
                    </a:solidFill>
                  </a:rPr>
                  <a:t>t</a:t>
                </a:r>
                <a:r>
                  <a:rPr lang="it-IT" sz="1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it-IT" dirty="0">
                    <a:solidFill>
                      <a:schemeClr val="tx1"/>
                    </a:solidFill>
                  </a:rPr>
                  <a:t> nella zona azzurra </a:t>
                </a:r>
              </a:p>
              <a:p>
                <a:pPr lvl="1"/>
                <a:endParaRPr lang="it-IT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2604" y="1045579"/>
                <a:ext cx="9733874" cy="5540416"/>
              </a:xfrm>
              <a:blipFill rotWithShape="0">
                <a:blip r:embed="rId2"/>
                <a:stretch>
                  <a:fillRect l="-438" t="-330" r="-50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0" t="17606" r="3344" b="17139"/>
          <a:stretch/>
        </p:blipFill>
        <p:spPr>
          <a:xfrm>
            <a:off x="2330606" y="3925229"/>
            <a:ext cx="7068030" cy="283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35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Delimitazione inferiore 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52604" y="1045579"/>
                <a:ext cx="9733874" cy="5540416"/>
              </a:xfrm>
            </p:spPr>
            <p:txBody>
              <a:bodyPr>
                <a:normAutofit/>
              </a:bodyPr>
              <a:lstStyle/>
              <a:p>
                <a:r>
                  <a:rPr lang="it-IT" b="1" dirty="0" smtClean="0">
                    <a:solidFill>
                      <a:schemeClr val="tx1"/>
                    </a:solidFill>
                  </a:rPr>
                  <a:t>Maggioriamo </a:t>
                </a:r>
                <a:r>
                  <a:rPr lang="it-IT" b="1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b="1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1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a:rPr lang="it-IT" sz="2000" b="1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𝐢𝐣</m:t>
                        </m:r>
                      </m:sub>
                    </m:sSub>
                  </m:oMath>
                </a14:m>
                <a:r>
                  <a:rPr lang="it-IT" b="1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allora,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ij</m:t>
                        </m:r>
                      </m:sub>
                    </m:sSub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) =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80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ij</m:t>
                        </m:r>
                      </m:sub>
                      <m:sup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) +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ij</m:t>
                        </m:r>
                      </m:sub>
                      <m:sup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	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Maggioriamo </a:t>
                </a:r>
                <a:r>
                  <a:rPr lang="it-IT" dirty="0">
                    <a:solidFill>
                      <a:schemeClr val="tx1"/>
                    </a:solidFill>
                  </a:rPr>
                  <a:t>P(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ij</m:t>
                        </m:r>
                      </m:sub>
                      <m:sup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): fissiamo t</a:t>
                </a:r>
                <a:r>
                  <a:rPr lang="it-IT" sz="1800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fissiamo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t</a:t>
                </a:r>
                <a:r>
                  <a:rPr lang="it-IT" sz="1800" baseline="-250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nella zona azzurra e fissiamo </a:t>
                </a:r>
                <a:r>
                  <a:rPr lang="it-IT" dirty="0">
                    <a:solidFill>
                      <a:schemeClr val="tx1"/>
                    </a:solidFill>
                  </a:rPr>
                  <a:t>h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[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]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–{ </a:t>
                </a:r>
                <a:r>
                  <a:rPr lang="it-IT" dirty="0">
                    <a:solidFill>
                      <a:schemeClr val="tx1"/>
                    </a:solidFill>
                  </a:rPr>
                  <a:t>i, </a:t>
                </a:r>
                <a:r>
                  <a:rPr lang="it-IT" dirty="0" err="1">
                    <a:solidFill>
                      <a:schemeClr val="tx1"/>
                    </a:solidFill>
                  </a:rPr>
                  <a:t>j</a:t>
                </a:r>
                <a:r>
                  <a:rPr lang="it-IT" dirty="0">
                    <a:solidFill>
                      <a:schemeClr val="tx1"/>
                    </a:solidFill>
                  </a:rPr>
                  <a:t> } 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la probabilità di scegliere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t</a:t>
                </a:r>
                <a:r>
                  <a:rPr lang="it-IT" sz="1800" baseline="-25000" dirty="0" err="1" smtClean="0">
                    <a:solidFill>
                      <a:schemeClr val="tx1"/>
                    </a:solidFill>
                  </a:rPr>
                  <a:t>h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nella regione rimanente (gialla+ azzurra) è massima quando è massima l’intersezione di </a:t>
                </a:r>
                <a:r>
                  <a:rPr lang="it-IT" dirty="0">
                    <a:solidFill>
                      <a:schemeClr val="tx1"/>
                    </a:solidFill>
                  </a:rPr>
                  <a:t>C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r</a:t>
                </a:r>
                <a:r>
                  <a:rPr lang="it-IT" dirty="0">
                    <a:solidFill>
                      <a:schemeClr val="tx1"/>
                    </a:solidFill>
                  </a:rPr>
                  <a:t>(t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t-IT" dirty="0">
                    <a:solidFill>
                      <a:schemeClr val="tx1"/>
                    </a:solidFill>
                  </a:rPr>
                  <a:t>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con C</a:t>
                </a:r>
                <a:r>
                  <a:rPr lang="it-IT" sz="1800" baseline="-25000" dirty="0" smtClean="0">
                    <a:solidFill>
                      <a:schemeClr val="tx1"/>
                    </a:solidFill>
                  </a:rPr>
                  <a:t>r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t</a:t>
                </a:r>
                <a:r>
                  <a:rPr lang="it-IT" sz="1800" baseline="-250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dirty="0">
                    <a:solidFill>
                      <a:schemeClr val="tx1"/>
                    </a:solidFill>
                  </a:rPr>
                  <a:t>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– ossia, quando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t</a:t>
                </a:r>
                <a:r>
                  <a:rPr lang="it-IT" sz="1800" baseline="-250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è sulla circonferenza che delimita </a:t>
                </a:r>
                <a:r>
                  <a:rPr lang="it-IT" dirty="0">
                    <a:solidFill>
                      <a:schemeClr val="tx1"/>
                    </a:solidFill>
                  </a:rPr>
                  <a:t>C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r</a:t>
                </a:r>
                <a:r>
                  <a:rPr lang="it-IT" dirty="0">
                    <a:solidFill>
                      <a:schemeClr val="tx1"/>
                    </a:solidFill>
                  </a:rPr>
                  <a:t>(t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t-IT" dirty="0">
                    <a:solidFill>
                      <a:schemeClr val="tx1"/>
                    </a:solidFill>
                  </a:rPr>
                  <a:t>)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in questo caso area( C</a:t>
                </a:r>
                <a:r>
                  <a:rPr lang="it-IT" sz="1800" baseline="-25000" dirty="0" smtClean="0">
                    <a:solidFill>
                      <a:schemeClr val="tx1"/>
                    </a:solidFill>
                  </a:rPr>
                  <a:t>r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(t</a:t>
                </a:r>
                <a:r>
                  <a:rPr lang="it-IT" sz="1800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t-IT" dirty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80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C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r</a:t>
                </a:r>
                <a:r>
                  <a:rPr lang="it-IT" dirty="0">
                    <a:solidFill>
                      <a:schemeClr val="tx1"/>
                    </a:solidFill>
                  </a:rPr>
                  <a:t>(</a:t>
                </a:r>
                <a:r>
                  <a:rPr lang="it-IT" dirty="0" err="1">
                    <a:solidFill>
                      <a:schemeClr val="tx1"/>
                    </a:solidFill>
                  </a:rPr>
                  <a:t>t</a:t>
                </a:r>
                <a:r>
                  <a:rPr lang="it-IT" sz="1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it-IT" dirty="0">
                    <a:solidFill>
                      <a:schemeClr val="tx1"/>
                    </a:solidFill>
                  </a:rPr>
                  <a:t>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= 2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r</a:t>
                </a:r>
                <a:r>
                  <a:rPr lang="it-IT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– area(</a:t>
                </a:r>
                <a:r>
                  <a:rPr lang="it-IT" dirty="0">
                    <a:solidFill>
                      <a:schemeClr val="tx1"/>
                    </a:solidFill>
                  </a:rPr>
                  <a:t>C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r</a:t>
                </a:r>
                <a:r>
                  <a:rPr lang="it-IT" dirty="0">
                    <a:solidFill>
                      <a:schemeClr val="tx1"/>
                    </a:solidFill>
                  </a:rPr>
                  <a:t>(t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8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∩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C</a:t>
                </a:r>
                <a:r>
                  <a:rPr lang="it-IT" sz="1800" baseline="-25000" dirty="0" smtClean="0">
                    <a:solidFill>
                      <a:schemeClr val="tx1"/>
                    </a:solidFill>
                  </a:rPr>
                  <a:t>r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t</a:t>
                </a:r>
                <a:r>
                  <a:rPr lang="it-IT" sz="1800" baseline="-250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dirty="0">
                    <a:solidFill>
                      <a:schemeClr val="tx1"/>
                    </a:solidFill>
                  </a:rPr>
                  <a:t>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endParaRPr lang="it-IT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2604" y="1045579"/>
                <a:ext cx="9733874" cy="5540416"/>
              </a:xfrm>
              <a:blipFill rotWithShape="0">
                <a:blip r:embed="rId2"/>
                <a:stretch>
                  <a:fillRect l="-438" t="-330" r="-50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5" t="17606" r="52901" b="16940"/>
          <a:stretch/>
        </p:blipFill>
        <p:spPr>
          <a:xfrm>
            <a:off x="2107580" y="3601843"/>
            <a:ext cx="3467860" cy="313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83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Delimitazione inferiore 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52604" y="1045579"/>
                <a:ext cx="9733874" cy="5540416"/>
              </a:xfrm>
            </p:spPr>
            <p:txBody>
              <a:bodyPr>
                <a:normAutofit/>
              </a:bodyPr>
              <a:lstStyle/>
              <a:p>
                <a:r>
                  <a:rPr lang="it-IT" b="1" dirty="0" smtClean="0">
                    <a:solidFill>
                      <a:schemeClr val="tx1"/>
                    </a:solidFill>
                  </a:rPr>
                  <a:t>Maggioriamo </a:t>
                </a:r>
                <a:r>
                  <a:rPr lang="it-IT" b="1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b="1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1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a:rPr lang="it-IT" sz="2000" b="1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𝐢𝐣</m:t>
                        </m:r>
                      </m:sub>
                    </m:sSub>
                  </m:oMath>
                </a14:m>
                <a:r>
                  <a:rPr lang="it-IT" b="1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allora,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ij</m:t>
                        </m:r>
                      </m:sub>
                    </m:sSub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) =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80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ij</m:t>
                        </m:r>
                      </m:sub>
                      <m:sup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) +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ij</m:t>
                        </m:r>
                      </m:sub>
                      <m:sup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	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Maggioriamo </a:t>
                </a:r>
                <a:r>
                  <a:rPr lang="it-IT" dirty="0">
                    <a:solidFill>
                      <a:schemeClr val="tx1"/>
                    </a:solidFill>
                  </a:rPr>
                  <a:t>P(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ij</m:t>
                        </m:r>
                      </m:sub>
                      <m:sup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): fissiamo t</a:t>
                </a:r>
                <a:r>
                  <a:rPr lang="it-IT" sz="1800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fissiamo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t</a:t>
                </a:r>
                <a:r>
                  <a:rPr lang="it-IT" sz="1800" baseline="-250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nella zona azzurra e fissiamo </a:t>
                </a:r>
                <a:r>
                  <a:rPr lang="it-IT" dirty="0">
                    <a:solidFill>
                      <a:schemeClr val="tx1"/>
                    </a:solidFill>
                  </a:rPr>
                  <a:t>h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[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]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–{ </a:t>
                </a:r>
                <a:r>
                  <a:rPr lang="it-IT" dirty="0">
                    <a:solidFill>
                      <a:schemeClr val="tx1"/>
                    </a:solidFill>
                  </a:rPr>
                  <a:t>i, </a:t>
                </a:r>
                <a:r>
                  <a:rPr lang="it-IT" dirty="0" err="1">
                    <a:solidFill>
                      <a:schemeClr val="tx1"/>
                    </a:solidFill>
                  </a:rPr>
                  <a:t>j</a:t>
                </a:r>
                <a:r>
                  <a:rPr lang="it-IT" dirty="0">
                    <a:solidFill>
                      <a:schemeClr val="tx1"/>
                    </a:solidFill>
                  </a:rPr>
                  <a:t> } 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area(C</a:t>
                </a:r>
                <a:r>
                  <a:rPr lang="it-IT" sz="1800" baseline="-25000" dirty="0" smtClean="0">
                    <a:solidFill>
                      <a:schemeClr val="tx1"/>
                    </a:solidFill>
                  </a:rPr>
                  <a:t>r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(t</a:t>
                </a:r>
                <a:r>
                  <a:rPr lang="it-IT" sz="1800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8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∩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C</a:t>
                </a:r>
                <a:r>
                  <a:rPr lang="it-IT" sz="1800" baseline="-25000" dirty="0" smtClean="0">
                    <a:solidFill>
                      <a:schemeClr val="tx1"/>
                    </a:solidFill>
                  </a:rPr>
                  <a:t>r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t</a:t>
                </a:r>
                <a:r>
                  <a:rPr lang="it-IT" sz="1800" baseline="-250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dirty="0">
                    <a:solidFill>
                      <a:schemeClr val="tx1"/>
                    </a:solidFill>
                  </a:rPr>
                  <a:t>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= 2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area colorata viola = </a:t>
                </a:r>
                <a:r>
                  <a:rPr lang="it-IT" dirty="0">
                    <a:solidFill>
                      <a:schemeClr val="tx1"/>
                    </a:solidFill>
                  </a:rPr>
                  <a:t>2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 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[area colorata (rosa e viola)- area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t</a:t>
                </a:r>
                <a:r>
                  <a:rPr lang="it-IT" sz="1800" baseline="-250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AB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]</a:t>
                </a:r>
              </a:p>
              <a:p>
                <a:pPr lvl="1"/>
                <a:r>
                  <a:rPr lang="it-IT" dirty="0" err="1" smtClean="0">
                    <a:solidFill>
                      <a:schemeClr val="tx1"/>
                    </a:solidFill>
                  </a:rPr>
                  <a:t>t</a:t>
                </a:r>
                <a:r>
                  <a:rPr lang="it-IT" sz="1800" baseline="-250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At</a:t>
                </a:r>
                <a:r>
                  <a:rPr lang="it-IT" sz="1800" baseline="-25000" dirty="0" err="1" smtClean="0">
                    <a:solidFill>
                      <a:schemeClr val="tx1"/>
                    </a:solidFill>
                  </a:rPr>
                  <a:t>i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è un triangolo equilatero di lato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allora la sua area è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it-IT" sz="1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r</m:t>
                        </m:r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ad>
                          <m:radPr>
                            <m:degHide m:val="on"/>
                            <m:ctrlPr>
                              <a:rPr lang="it-IT" sz="18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sz="18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g-BG" sz="18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it-IT" sz="18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r</m:t>
                            </m:r>
                          </m:e>
                          <m:sup>
                            <m:r>
                              <a:rPr lang="it-IT" sz="18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ad>
                          <m:radPr>
                            <m:degHide m:val="on"/>
                            <m:ctrlPr>
                              <a:rPr lang="bg-BG" sz="18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sz="18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den>
                    </m:f>
                  </m:oMath>
                </a14:m>
                <a:endParaRPr lang="it-IT" sz="1800" dirty="0" smtClean="0">
                  <a:solidFill>
                    <a:schemeClr val="tx1"/>
                  </a:solidFill>
                </a:endParaRPr>
              </a:p>
              <a:p>
                <a:pPr lvl="7"/>
                <a:r>
                  <a:rPr lang="it-IT" sz="1600" dirty="0" smtClean="0">
                    <a:solidFill>
                      <a:schemeClr val="tx1"/>
                    </a:solidFill>
                  </a:rPr>
                  <a:t>area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t</a:t>
                </a:r>
                <a:r>
                  <a:rPr lang="it-IT" sz="1800" baseline="-250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AB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= area 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t</a:t>
                </a:r>
                <a:r>
                  <a:rPr lang="it-IT" sz="1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At</a:t>
                </a:r>
                <a:r>
                  <a:rPr lang="it-IT" sz="1800" baseline="-25000" dirty="0" err="1">
                    <a:solidFill>
                      <a:schemeClr val="tx1"/>
                    </a:solidFill>
                  </a:rPr>
                  <a:t>i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g-BG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it-IT" sz="18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r</m:t>
                            </m:r>
                          </m:e>
                          <m:sup>
                            <m:r>
                              <a:rPr lang="it-IT" sz="18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ad>
                          <m:radPr>
                            <m:degHide m:val="on"/>
                            <m:ctrlPr>
                              <a:rPr lang="bg-BG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sz="18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den>
                    </m:f>
                  </m:oMath>
                </a14:m>
                <a:endParaRPr lang="it-IT" sz="1800" dirty="0" smtClean="0">
                  <a:solidFill>
                    <a:schemeClr val="tx1"/>
                  </a:solidFill>
                </a:endParaRPr>
              </a:p>
              <a:p>
                <a:pPr lvl="7"/>
                <a:r>
                  <a:rPr lang="it-IT" sz="1600" dirty="0" smtClean="0">
                    <a:solidFill>
                      <a:schemeClr val="tx1"/>
                    </a:solidFill>
                  </a:rPr>
                  <a:t>la regione rosa e viola è un settore circolare, e il suo angolo al centro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At</a:t>
                </a:r>
                <a:r>
                  <a:rPr lang="it-IT" sz="1800" baseline="-250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B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è il doppio di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At</a:t>
                </a:r>
                <a:r>
                  <a:rPr lang="it-IT" sz="1800" baseline="-250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t</a:t>
                </a:r>
                <a:r>
                  <a:rPr lang="it-IT" sz="1800" baseline="-25000" dirty="0" err="1" smtClean="0">
                    <a:solidFill>
                      <a:schemeClr val="tx1"/>
                    </a:solidFill>
                  </a:rPr>
                  <a:t>i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che misura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bg-BG" sz="180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num>
                      <m:den>
                        <m:r>
                          <a:rPr lang="it-IT" sz="1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(perché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t</a:t>
                </a:r>
                <a:r>
                  <a:rPr lang="it-IT" sz="1800" baseline="-250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At</a:t>
                </a:r>
                <a:r>
                  <a:rPr lang="it-IT" sz="1800" baseline="-25000" dirty="0" err="1" smtClean="0">
                    <a:solidFill>
                      <a:schemeClr val="tx1"/>
                    </a:solidFill>
                  </a:rPr>
                  <a:t>i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>
                    <a:solidFill>
                      <a:schemeClr val="tx1"/>
                    </a:solidFill>
                  </a:rPr>
                  <a:t>è un triangolo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equilatero) </a:t>
                </a:r>
              </a:p>
              <a:p>
                <a:pPr lvl="7"/>
                <a:r>
                  <a:rPr lang="it-IT" sz="1600" dirty="0" smtClean="0">
                    <a:solidFill>
                      <a:schemeClr val="tx1"/>
                    </a:solidFill>
                  </a:rPr>
                  <a:t>allora, l’area della regione rosa e viola è r</a:t>
                </a:r>
                <a:r>
                  <a:rPr lang="it-IT" sz="1800" baseline="30000" dirty="0" smtClean="0">
                    <a:solidFill>
                      <a:schemeClr val="tx1"/>
                    </a:solidFill>
                  </a:rPr>
                  <a:t>2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bg-BG" sz="1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num>
                      <m:den>
                        <m:r>
                          <a:rPr lang="it-IT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3</m:t>
                        </m:r>
                      </m:den>
                    </m:f>
                  </m:oMath>
                </a14:m>
                <a:endParaRPr lang="it-IT" sz="1800" dirty="0" smtClean="0">
                  <a:solidFill>
                    <a:schemeClr val="tx1"/>
                  </a:solidFill>
                </a:endParaRPr>
              </a:p>
              <a:p>
                <a:pPr lvl="7"/>
                <a:r>
                  <a:rPr lang="it-IT" sz="1600" dirty="0" smtClean="0">
                    <a:solidFill>
                      <a:schemeClr val="tx1"/>
                    </a:solidFill>
                  </a:rPr>
                  <a:t>allora, l’area della regione viola è r</a:t>
                </a:r>
                <a:r>
                  <a:rPr lang="it-IT" sz="1800" baseline="30000" dirty="0" smtClean="0">
                    <a:solidFill>
                      <a:schemeClr val="tx1"/>
                    </a:solidFill>
                  </a:rPr>
                  <a:t>2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bg-BG" sz="1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num>
                      <m:den>
                        <m:r>
                          <a:rPr lang="it-IT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g-BG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it-IT" sz="18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r</m:t>
                            </m:r>
                          </m:e>
                          <m:sup>
                            <m:r>
                              <a:rPr lang="it-IT" sz="18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ad>
                          <m:radPr>
                            <m:degHide m:val="on"/>
                            <m:ctrlPr>
                              <a:rPr lang="bg-BG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sz="18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den>
                    </m:f>
                  </m:oMath>
                </a14:m>
                <a:endParaRPr lang="it-IT" sz="1800" dirty="0" smtClean="0">
                  <a:solidFill>
                    <a:schemeClr val="tx1"/>
                  </a:solidFill>
                </a:endParaRPr>
              </a:p>
              <a:p>
                <a:pPr lvl="7"/>
                <a:r>
                  <a:rPr lang="it-IT" sz="1600" dirty="0" smtClean="0">
                    <a:solidFill>
                      <a:schemeClr val="tx1"/>
                    </a:solidFill>
                  </a:rPr>
                  <a:t>allora, </a:t>
                </a:r>
                <a:r>
                  <a:rPr lang="it-IT" sz="1600" dirty="0">
                    <a:solidFill>
                      <a:schemeClr val="tx1"/>
                    </a:solidFill>
                  </a:rPr>
                  <a:t>area(C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r</a:t>
                </a:r>
                <a:r>
                  <a:rPr lang="it-IT" sz="1600" dirty="0">
                    <a:solidFill>
                      <a:schemeClr val="tx1"/>
                    </a:solidFill>
                  </a:rPr>
                  <a:t>(t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t-IT" sz="1600" dirty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∩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C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r</a:t>
                </a:r>
                <a:r>
                  <a:rPr lang="it-IT" sz="1600" dirty="0">
                    <a:solidFill>
                      <a:schemeClr val="tx1"/>
                    </a:solidFill>
                  </a:rPr>
                  <a:t>(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t</a:t>
                </a:r>
                <a:r>
                  <a:rPr lang="it-IT" sz="1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it-IT" sz="1600" dirty="0">
                    <a:solidFill>
                      <a:schemeClr val="tx1"/>
                    </a:solidFill>
                  </a:rPr>
                  <a:t>) ) = 2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r</a:t>
                </a:r>
                <a:r>
                  <a:rPr lang="it-IT" sz="1800" baseline="30000" dirty="0" smtClean="0">
                    <a:solidFill>
                      <a:schemeClr val="tx1"/>
                    </a:solidFill>
                  </a:rPr>
                  <a:t>2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2000" dirty="0">
                    <a:solidFill>
                      <a:schemeClr val="tx1"/>
                    </a:solidFill>
                  </a:rPr>
                  <a:t>(</a:t>
                </a:r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bg-BG" sz="1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num>
                      <m:den>
                        <m:r>
                          <a:rPr lang="it-IT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bg-BG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sz="18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r>
                  <a:rPr lang="it-IT" sz="2000" dirty="0">
                    <a:solidFill>
                      <a:schemeClr val="tx1"/>
                    </a:solidFill>
                  </a:rPr>
                  <a:t>)</a:t>
                </a:r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endParaRPr lang="it-IT" sz="16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2604" y="1045579"/>
                <a:ext cx="9733874" cy="5540416"/>
              </a:xfrm>
              <a:blipFill rotWithShape="0">
                <a:blip r:embed="rId2"/>
                <a:stretch>
                  <a:fillRect l="-438" t="-330" r="-6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5" t="30576" r="51681" b="8359"/>
          <a:stretch/>
        </p:blipFill>
        <p:spPr>
          <a:xfrm>
            <a:off x="1952604" y="3267307"/>
            <a:ext cx="3144644" cy="341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7868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Delimitazione inferiore 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52603" y="1045579"/>
                <a:ext cx="9811933" cy="5540416"/>
              </a:xfrm>
            </p:spPr>
            <p:txBody>
              <a:bodyPr>
                <a:normAutofit/>
              </a:bodyPr>
              <a:lstStyle/>
              <a:p>
                <a:r>
                  <a:rPr lang="it-IT" b="1" dirty="0" smtClean="0">
                    <a:solidFill>
                      <a:schemeClr val="tx1"/>
                    </a:solidFill>
                  </a:rPr>
                  <a:t>Maggioriamo </a:t>
                </a:r>
                <a:r>
                  <a:rPr lang="it-IT" b="1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b="1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1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a:rPr lang="it-IT" sz="2000" b="1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𝐢𝐣</m:t>
                        </m:r>
                      </m:sub>
                    </m:sSub>
                  </m:oMath>
                </a14:m>
                <a:r>
                  <a:rPr lang="it-IT" b="1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allora,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ij</m:t>
                        </m:r>
                      </m:sub>
                    </m:sSub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) =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80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ij</m:t>
                        </m:r>
                      </m:sub>
                      <m:sup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) +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ij</m:t>
                        </m:r>
                      </m:sub>
                      <m:sup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	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Maggioriamo </a:t>
                </a:r>
                <a:r>
                  <a:rPr lang="it-IT" dirty="0">
                    <a:solidFill>
                      <a:schemeClr val="tx1"/>
                    </a:solidFill>
                  </a:rPr>
                  <a:t>P(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ij</m:t>
                        </m:r>
                      </m:sub>
                      <m:sup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): fissiamo t</a:t>
                </a:r>
                <a:r>
                  <a:rPr lang="it-IT" sz="1800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fissiamo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t</a:t>
                </a:r>
                <a:r>
                  <a:rPr lang="it-IT" sz="1800" baseline="-250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nella zona azzurra e fissiamo </a:t>
                </a:r>
                <a:r>
                  <a:rPr lang="it-IT" dirty="0">
                    <a:solidFill>
                      <a:schemeClr val="tx1"/>
                    </a:solidFill>
                  </a:rPr>
                  <a:t>h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[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]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–{ </a:t>
                </a:r>
                <a:r>
                  <a:rPr lang="it-IT" dirty="0">
                    <a:solidFill>
                      <a:schemeClr val="tx1"/>
                    </a:solidFill>
                  </a:rPr>
                  <a:t>i, </a:t>
                </a:r>
                <a:r>
                  <a:rPr lang="it-IT" dirty="0" err="1">
                    <a:solidFill>
                      <a:schemeClr val="tx1"/>
                    </a:solidFill>
                  </a:rPr>
                  <a:t>j</a:t>
                </a:r>
                <a:r>
                  <a:rPr lang="it-IT" dirty="0">
                    <a:solidFill>
                      <a:schemeClr val="tx1"/>
                    </a:solidFill>
                  </a:rPr>
                  <a:t> } 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la probabilità di scegliere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t</a:t>
                </a:r>
                <a:r>
                  <a:rPr lang="it-IT" sz="1800" baseline="-25000" dirty="0" err="1" smtClean="0">
                    <a:solidFill>
                      <a:schemeClr val="tx1"/>
                    </a:solidFill>
                  </a:rPr>
                  <a:t>h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nella regione rimanente (gialla+ azzurra) è massima quando è massima l’intersezione di </a:t>
                </a:r>
                <a:r>
                  <a:rPr lang="it-IT" dirty="0">
                    <a:solidFill>
                      <a:schemeClr val="tx1"/>
                    </a:solidFill>
                  </a:rPr>
                  <a:t>C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r</a:t>
                </a:r>
                <a:r>
                  <a:rPr lang="it-IT" dirty="0">
                    <a:solidFill>
                      <a:schemeClr val="tx1"/>
                    </a:solidFill>
                  </a:rPr>
                  <a:t>(t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t-IT" dirty="0">
                    <a:solidFill>
                      <a:schemeClr val="tx1"/>
                    </a:solidFill>
                  </a:rPr>
                  <a:t>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con C</a:t>
                </a:r>
                <a:r>
                  <a:rPr lang="it-IT" sz="1800" baseline="-25000" dirty="0" smtClean="0">
                    <a:solidFill>
                      <a:schemeClr val="tx1"/>
                    </a:solidFill>
                  </a:rPr>
                  <a:t>r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t</a:t>
                </a:r>
                <a:r>
                  <a:rPr lang="it-IT" sz="1800" baseline="-250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dirty="0">
                    <a:solidFill>
                      <a:schemeClr val="tx1"/>
                    </a:solidFill>
                  </a:rPr>
                  <a:t>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– ossia, quando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t</a:t>
                </a:r>
                <a:r>
                  <a:rPr lang="it-IT" sz="1800" baseline="-250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è sulla circonferenza che delimita </a:t>
                </a:r>
                <a:r>
                  <a:rPr lang="it-IT" dirty="0">
                    <a:solidFill>
                      <a:schemeClr val="tx1"/>
                    </a:solidFill>
                  </a:rPr>
                  <a:t>C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r</a:t>
                </a:r>
                <a:r>
                  <a:rPr lang="it-IT" dirty="0">
                    <a:solidFill>
                      <a:schemeClr val="tx1"/>
                    </a:solidFill>
                  </a:rPr>
                  <a:t>(t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t-IT" dirty="0">
                    <a:solidFill>
                      <a:schemeClr val="tx1"/>
                    </a:solidFill>
                  </a:rPr>
                  <a:t>)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in questo caso 			area( C</a:t>
                </a:r>
                <a:r>
                  <a:rPr lang="it-IT" sz="1800" baseline="-25000" dirty="0" smtClean="0">
                    <a:solidFill>
                      <a:schemeClr val="tx1"/>
                    </a:solidFill>
                  </a:rPr>
                  <a:t>r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(t</a:t>
                </a:r>
                <a:r>
                  <a:rPr lang="it-IT" sz="1800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t-IT" dirty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80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C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r</a:t>
                </a:r>
                <a:r>
                  <a:rPr lang="it-IT" dirty="0">
                    <a:solidFill>
                      <a:schemeClr val="tx1"/>
                    </a:solidFill>
                  </a:rPr>
                  <a:t>(</a:t>
                </a:r>
                <a:r>
                  <a:rPr lang="it-IT" dirty="0" err="1">
                    <a:solidFill>
                      <a:schemeClr val="tx1"/>
                    </a:solidFill>
                  </a:rPr>
                  <a:t>t</a:t>
                </a:r>
                <a:r>
                  <a:rPr lang="it-IT" sz="1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it-IT" dirty="0">
                    <a:solidFill>
                      <a:schemeClr val="tx1"/>
                    </a:solidFill>
                  </a:rPr>
                  <a:t>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= 2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r</a:t>
                </a:r>
                <a:r>
                  <a:rPr lang="it-IT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– area(</a:t>
                </a:r>
                <a:r>
                  <a:rPr lang="it-IT" dirty="0">
                    <a:solidFill>
                      <a:schemeClr val="tx1"/>
                    </a:solidFill>
                  </a:rPr>
                  <a:t>C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r</a:t>
                </a:r>
                <a:r>
                  <a:rPr lang="it-IT" dirty="0">
                    <a:solidFill>
                      <a:schemeClr val="tx1"/>
                    </a:solidFill>
                  </a:rPr>
                  <a:t>(t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8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∩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C</a:t>
                </a:r>
                <a:r>
                  <a:rPr lang="it-IT" sz="1800" baseline="-25000" dirty="0" smtClean="0">
                    <a:solidFill>
                      <a:schemeClr val="tx1"/>
                    </a:solidFill>
                  </a:rPr>
                  <a:t>r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t</a:t>
                </a:r>
                <a:r>
                  <a:rPr lang="it-IT" sz="1800" baseline="-250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dirty="0">
                    <a:solidFill>
                      <a:schemeClr val="tx1"/>
                    </a:solidFill>
                  </a:rPr>
                  <a:t>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													   = </a:t>
                </a:r>
                <a:r>
                  <a:rPr lang="it-IT" dirty="0">
                    <a:solidFill>
                      <a:schemeClr val="tx1"/>
                    </a:solidFill>
                  </a:rPr>
                  <a:t>2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r</a:t>
                </a:r>
                <a:r>
                  <a:rPr lang="it-IT" sz="1800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 – 2 r</a:t>
                </a:r>
                <a:r>
                  <a:rPr lang="it-IT" sz="1800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sz="2000" dirty="0">
                    <a:solidFill>
                      <a:schemeClr val="tx1"/>
                    </a:solidFill>
                  </a:rPr>
                  <a:t>(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bg-BG" sz="1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num>
                      <m:den>
                        <m:r>
                          <a:rPr lang="it-IT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bg-BG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sz="18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sz="2000" dirty="0" smtClean="0">
                    <a:solidFill>
                      <a:schemeClr val="tx1"/>
                    </a:solidFill>
                  </a:rPr>
                  <a:t>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8</m:t>
                        </m:r>
                      </m:num>
                      <m:den>
                        <m:r>
                          <a:rPr lang="it-IT" sz="1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r</a:t>
                </a:r>
                <a:r>
                  <a:rPr lang="it-IT" sz="1800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7"/>
                <a:r>
                  <a:rPr lang="it-IT" sz="1600" dirty="0" smtClean="0">
                    <a:solidFill>
                      <a:schemeClr val="tx1"/>
                    </a:solidFill>
                  </a:rPr>
                  <a:t>Ossia, la </a:t>
                </a:r>
                <a:r>
                  <a:rPr lang="it-IT" sz="1600" dirty="0">
                    <a:solidFill>
                      <a:schemeClr val="tx1"/>
                    </a:solidFill>
                  </a:rPr>
                  <a:t>probabilità di scegliere 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t</a:t>
                </a:r>
                <a:r>
                  <a:rPr lang="it-IT" sz="1800" baseline="-25000" dirty="0" err="1">
                    <a:solidFill>
                      <a:schemeClr val="tx1"/>
                    </a:solidFill>
                  </a:rPr>
                  <a:t>h</a:t>
                </a:r>
                <a:r>
                  <a:rPr lang="it-IT" sz="1600" dirty="0">
                    <a:solidFill>
                      <a:schemeClr val="tx1"/>
                    </a:solidFill>
                  </a:rPr>
                  <a:t> nella regione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gialla</a:t>
                </a:r>
                <a:r>
                  <a:rPr lang="it-IT" sz="1600" dirty="0">
                    <a:solidFill>
                      <a:schemeClr val="tx1"/>
                    </a:solidFill>
                  </a:rPr>
                  <a:t>+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azzurra è: </a:t>
                </a:r>
                <a:r>
                  <a:rPr lang="it-IT" sz="1600" b="1" dirty="0" smtClean="0">
                    <a:solidFill>
                      <a:schemeClr val="tx1"/>
                    </a:solidFill>
                  </a:rPr>
                  <a:t>1 - </a:t>
                </a:r>
                <a:r>
                  <a:rPr lang="it-IT" sz="1600" b="1" dirty="0">
                    <a:solidFill>
                      <a:schemeClr val="tx1"/>
                    </a:solidFill>
                  </a:rPr>
                  <a:t>area( C</a:t>
                </a:r>
                <a:r>
                  <a:rPr lang="it-IT" sz="1800" b="1" baseline="-25000" dirty="0">
                    <a:solidFill>
                      <a:schemeClr val="tx1"/>
                    </a:solidFill>
                  </a:rPr>
                  <a:t>r</a:t>
                </a:r>
                <a:r>
                  <a:rPr lang="it-IT" sz="1600" b="1" dirty="0">
                    <a:solidFill>
                      <a:schemeClr val="tx1"/>
                    </a:solidFill>
                  </a:rPr>
                  <a:t>(t</a:t>
                </a:r>
                <a:r>
                  <a:rPr lang="it-IT" sz="1800" b="1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t-IT" sz="1600" b="1" dirty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600" b="1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</m:oMath>
                </a14:m>
                <a:r>
                  <a:rPr lang="it-IT" sz="1600" b="1" dirty="0">
                    <a:solidFill>
                      <a:schemeClr val="tx1"/>
                    </a:solidFill>
                  </a:rPr>
                  <a:t> C</a:t>
                </a:r>
                <a:r>
                  <a:rPr lang="it-IT" sz="1800" b="1" baseline="-25000" dirty="0">
                    <a:solidFill>
                      <a:schemeClr val="tx1"/>
                    </a:solidFill>
                  </a:rPr>
                  <a:t>r</a:t>
                </a:r>
                <a:r>
                  <a:rPr lang="it-IT" sz="1600" b="1" dirty="0">
                    <a:solidFill>
                      <a:schemeClr val="tx1"/>
                    </a:solidFill>
                  </a:rPr>
                  <a:t>(</a:t>
                </a:r>
                <a:r>
                  <a:rPr lang="it-IT" sz="1600" b="1" dirty="0" err="1">
                    <a:solidFill>
                      <a:schemeClr val="tx1"/>
                    </a:solidFill>
                  </a:rPr>
                  <a:t>t</a:t>
                </a:r>
                <a:r>
                  <a:rPr lang="it-IT" sz="1800" b="1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it-IT" sz="1600" b="1" dirty="0">
                    <a:solidFill>
                      <a:schemeClr val="tx1"/>
                    </a:solidFill>
                  </a:rPr>
                  <a:t>) ) </a:t>
                </a:r>
                <a:r>
                  <a:rPr lang="it-IT" sz="1600" b="1" dirty="0" smtClean="0">
                    <a:solidFill>
                      <a:schemeClr val="tx1"/>
                    </a:solidFill>
                  </a:rPr>
                  <a:t>&lt; 1 -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8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𝟖</m:t>
                        </m:r>
                      </m:num>
                      <m:den>
                        <m:r>
                          <a:rPr lang="it-IT" sz="18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𝟓</m:t>
                        </m:r>
                      </m:den>
                    </m:f>
                  </m:oMath>
                </a14:m>
                <a:r>
                  <a:rPr lang="it-IT" sz="18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800" b="1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𝝅</m:t>
                    </m:r>
                  </m:oMath>
                </a14:m>
                <a:r>
                  <a:rPr lang="it-IT" sz="1800" b="1" dirty="0">
                    <a:solidFill>
                      <a:schemeClr val="tx1"/>
                    </a:solidFill>
                  </a:rPr>
                  <a:t> </a:t>
                </a:r>
                <a:r>
                  <a:rPr lang="it-IT" sz="1600" b="1" dirty="0">
                    <a:solidFill>
                      <a:schemeClr val="tx1"/>
                    </a:solidFill>
                  </a:rPr>
                  <a:t>r</a:t>
                </a:r>
                <a:r>
                  <a:rPr lang="it-IT" sz="1800" b="1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it-IT" sz="1600" b="1" dirty="0">
                    <a:solidFill>
                      <a:schemeClr val="tx1"/>
                    </a:solidFill>
                  </a:rPr>
                  <a:t> </a:t>
                </a:r>
                <a:endParaRPr lang="it-IT" sz="1600" b="1" dirty="0" smtClean="0">
                  <a:solidFill>
                    <a:schemeClr val="tx1"/>
                  </a:solidFill>
                </a:endParaRPr>
              </a:p>
              <a:p>
                <a:pPr lvl="7"/>
                <a:r>
                  <a:rPr lang="it-IT" sz="1600" dirty="0" smtClean="0">
                    <a:solidFill>
                      <a:schemeClr val="tx1"/>
                    </a:solidFill>
                  </a:rPr>
                  <a:t>e, quindi, </a:t>
                </a:r>
                <a:r>
                  <a:rPr lang="it-IT" sz="1600" dirty="0">
                    <a:solidFill>
                      <a:schemeClr val="tx1"/>
                    </a:solidFill>
                  </a:rPr>
                  <a:t>la probabilità di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scegliere tutti gli n-2 punti 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t</a:t>
                </a:r>
                <a:r>
                  <a:rPr lang="it-IT" sz="1800" baseline="-25000" dirty="0" err="1">
                    <a:solidFill>
                      <a:schemeClr val="tx1"/>
                    </a:solidFill>
                  </a:rPr>
                  <a:t>h</a:t>
                </a:r>
                <a:r>
                  <a:rPr lang="it-IT" sz="1600" dirty="0">
                    <a:solidFill>
                      <a:schemeClr val="tx1"/>
                    </a:solidFill>
                  </a:rPr>
                  <a:t> nella regione gialla+ azzurra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è</a:t>
                </a:r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600" b="1" dirty="0">
                    <a:solidFill>
                      <a:schemeClr val="tx1"/>
                    </a:solidFill>
                  </a:rPr>
                  <a:t>&lt;</a:t>
                </a:r>
                <a:r>
                  <a:rPr lang="it-IT" sz="1400" b="1" dirty="0">
                    <a:solidFill>
                      <a:schemeClr val="tx1"/>
                    </a:solidFill>
                  </a:rPr>
                  <a:t> </a:t>
                </a:r>
                <a:r>
                  <a:rPr lang="it-IT" sz="2000" b="1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sz="1400" b="1" dirty="0" smtClean="0">
                    <a:solidFill>
                      <a:schemeClr val="tx1"/>
                    </a:solidFill>
                  </a:rPr>
                  <a:t>1 </a:t>
                </a:r>
                <a:r>
                  <a:rPr lang="it-IT" sz="1400" b="1" dirty="0">
                    <a:solidFill>
                      <a:schemeClr val="tx1"/>
                    </a:solidFill>
                  </a:rPr>
                  <a:t>-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8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𝟖</m:t>
                        </m:r>
                      </m:num>
                      <m:den>
                        <m:r>
                          <a:rPr lang="it-IT" sz="18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𝟓</m:t>
                        </m:r>
                      </m:den>
                    </m:f>
                  </m:oMath>
                </a14:m>
                <a:r>
                  <a:rPr lang="it-IT" sz="18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800" b="1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𝝅</m:t>
                    </m:r>
                  </m:oMath>
                </a14:m>
                <a:r>
                  <a:rPr lang="it-IT" sz="1800" b="1" dirty="0">
                    <a:solidFill>
                      <a:schemeClr val="tx1"/>
                    </a:solidFill>
                  </a:rPr>
                  <a:t> </a:t>
                </a:r>
                <a:r>
                  <a:rPr lang="it-IT" sz="1400" b="1" dirty="0">
                    <a:solidFill>
                      <a:schemeClr val="tx1"/>
                    </a:solidFill>
                  </a:rPr>
                  <a:t>r</a:t>
                </a:r>
                <a:r>
                  <a:rPr lang="it-IT" sz="1800" b="1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it-IT" sz="1400" b="1" dirty="0">
                    <a:solidFill>
                      <a:schemeClr val="tx1"/>
                    </a:solidFill>
                  </a:rPr>
                  <a:t> </a:t>
                </a:r>
                <a:r>
                  <a:rPr lang="it-IT" sz="2000" b="1" dirty="0" smtClean="0">
                    <a:solidFill>
                      <a:schemeClr val="tx1"/>
                    </a:solidFill>
                  </a:rPr>
                  <a:t>)</a:t>
                </a:r>
                <a:r>
                  <a:rPr lang="it-IT" sz="1800" b="1" baseline="30000" dirty="0" smtClean="0">
                    <a:solidFill>
                      <a:schemeClr val="tx1"/>
                    </a:solidFill>
                  </a:rPr>
                  <a:t>n-2</a:t>
                </a:r>
              </a:p>
              <a:p>
                <a:pPr lvl="8"/>
                <a:endParaRPr lang="it-IT" sz="800" b="1" baseline="30000" dirty="0">
                  <a:solidFill>
                    <a:schemeClr val="tx1"/>
                  </a:solidFill>
                </a:endParaRPr>
              </a:p>
              <a:p>
                <a:pPr lvl="7"/>
                <a:r>
                  <a:rPr lang="it-IT" sz="1600" i="1" dirty="0" smtClean="0">
                    <a:solidFill>
                      <a:schemeClr val="tx1"/>
                    </a:solidFill>
                  </a:rPr>
                  <a:t>sempre trascurando gli effetti ai bordi</a:t>
                </a:r>
                <a:endParaRPr lang="it-IT" sz="1600" i="1" dirty="0">
                  <a:solidFill>
                    <a:schemeClr val="tx1"/>
                  </a:solidFill>
                </a:endParaRPr>
              </a:p>
              <a:p>
                <a:pPr lvl="7"/>
                <a:endParaRPr lang="it-IT" sz="1600" dirty="0">
                  <a:solidFill>
                    <a:schemeClr val="tx1"/>
                  </a:solidFill>
                </a:endParaRPr>
              </a:p>
              <a:p>
                <a:pPr lvl="7"/>
                <a:endParaRPr lang="it-IT" sz="1600" dirty="0">
                  <a:solidFill>
                    <a:schemeClr val="tx1"/>
                  </a:solidFill>
                </a:endParaRPr>
              </a:p>
              <a:p>
                <a:pPr lvl="1"/>
                <a:endParaRPr lang="it-IT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2603" y="1045579"/>
                <a:ext cx="9811933" cy="5540416"/>
              </a:xfrm>
              <a:blipFill rotWithShape="0">
                <a:blip r:embed="rId2"/>
                <a:stretch>
                  <a:fillRect l="-435" t="-330" r="-8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5" t="17606" r="52901" b="16940"/>
          <a:stretch/>
        </p:blipFill>
        <p:spPr>
          <a:xfrm>
            <a:off x="2107580" y="3887399"/>
            <a:ext cx="2986556" cy="269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737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Delimitazione inferiore 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52603" y="1045579"/>
                <a:ext cx="9811933" cy="554041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it-IT" b="1" dirty="0" smtClean="0">
                    <a:solidFill>
                      <a:schemeClr val="tx1"/>
                    </a:solidFill>
                  </a:rPr>
                  <a:t>Maggioriamo </a:t>
                </a:r>
                <a:r>
                  <a:rPr lang="it-IT" b="1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b="1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1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a:rPr lang="it-IT" sz="2000" b="1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𝐢𝐣</m:t>
                        </m:r>
                      </m:sub>
                    </m:sSub>
                  </m:oMath>
                </a14:m>
                <a:r>
                  <a:rPr lang="it-IT" b="1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allora,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ij</m:t>
                        </m:r>
                      </m:sub>
                    </m:sSub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) =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80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ij</m:t>
                        </m:r>
                      </m:sub>
                      <m:sup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) +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ij</m:t>
                        </m:r>
                      </m:sub>
                      <m:sup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Maggioriamo </a:t>
                </a:r>
                <a:r>
                  <a:rPr lang="it-IT" dirty="0">
                    <a:solidFill>
                      <a:schemeClr val="tx1"/>
                    </a:solidFill>
                  </a:rPr>
                  <a:t>P(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ij</m:t>
                        </m:r>
                      </m:sub>
                      <m:sup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): fissiamo t</a:t>
                </a:r>
                <a:r>
                  <a:rPr lang="it-IT" sz="1800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fissiamo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t</a:t>
                </a:r>
                <a:r>
                  <a:rPr lang="it-IT" sz="1800" baseline="-25000" dirty="0" err="1" smtClean="0">
                    <a:solidFill>
                      <a:schemeClr val="tx1"/>
                    </a:solidFill>
                  </a:rPr>
                  <a:t>j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nella zona azzurra e fissiamo </a:t>
                </a:r>
                <a:r>
                  <a:rPr lang="it-IT" dirty="0">
                    <a:solidFill>
                      <a:schemeClr val="tx1"/>
                    </a:solidFill>
                  </a:rPr>
                  <a:t>h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[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]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–{ </a:t>
                </a:r>
                <a:r>
                  <a:rPr lang="it-IT" dirty="0">
                    <a:solidFill>
                      <a:schemeClr val="tx1"/>
                    </a:solidFill>
                  </a:rPr>
                  <a:t>i, </a:t>
                </a:r>
                <a:r>
                  <a:rPr lang="it-IT" dirty="0" err="1">
                    <a:solidFill>
                      <a:schemeClr val="tx1"/>
                    </a:solidFill>
                  </a:rPr>
                  <a:t>j</a:t>
                </a:r>
                <a:r>
                  <a:rPr lang="it-IT" dirty="0">
                    <a:solidFill>
                      <a:schemeClr val="tx1"/>
                    </a:solidFill>
                  </a:rPr>
                  <a:t> } 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allora, la probabilità che, per ogni h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[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] –{ i, </a:t>
                </a:r>
                <a:r>
                  <a:rPr lang="it-IT" dirty="0" err="1">
                    <a:solidFill>
                      <a:schemeClr val="tx1"/>
                    </a:solidFill>
                  </a:rPr>
                  <a:t>j</a:t>
                </a:r>
                <a:r>
                  <a:rPr lang="it-IT" dirty="0">
                    <a:solidFill>
                      <a:schemeClr val="tx1"/>
                    </a:solidFill>
                  </a:rPr>
                  <a:t> }, </a:t>
                </a:r>
                <a:r>
                  <a:rPr lang="it-IT" dirty="0" err="1">
                    <a:solidFill>
                      <a:schemeClr val="tx1"/>
                    </a:solidFill>
                  </a:rPr>
                  <a:t>t</a:t>
                </a:r>
                <a:r>
                  <a:rPr lang="it-IT" baseline="-25000" dirty="0" err="1">
                    <a:solidFill>
                      <a:schemeClr val="tx1"/>
                    </a:solidFill>
                  </a:rPr>
                  <a:t>h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∉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C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r</a:t>
                </a:r>
                <a:r>
                  <a:rPr lang="it-IT" dirty="0">
                    <a:solidFill>
                      <a:schemeClr val="tx1"/>
                    </a:solidFill>
                  </a:rPr>
                  <a:t>(t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t-IT" dirty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C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r</a:t>
                </a:r>
                <a:r>
                  <a:rPr lang="it-IT" dirty="0">
                    <a:solidFill>
                      <a:schemeClr val="tx1"/>
                    </a:solidFill>
                  </a:rPr>
                  <a:t>(</a:t>
                </a:r>
                <a:r>
                  <a:rPr lang="it-IT" dirty="0" err="1">
                    <a:solidFill>
                      <a:schemeClr val="tx1"/>
                    </a:solidFill>
                  </a:rPr>
                  <a:t>t</a:t>
                </a:r>
                <a:r>
                  <a:rPr lang="it-IT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it-IT" dirty="0">
                    <a:solidFill>
                      <a:schemeClr val="tx1"/>
                    </a:solidFill>
                  </a:rPr>
                  <a:t>) è in questo caso (</a:t>
                </a:r>
                <a:r>
                  <a:rPr lang="it-IT" dirty="0" err="1">
                    <a:solidFill>
                      <a:schemeClr val="tx1"/>
                    </a:solidFill>
                  </a:rPr>
                  <a:t>t</a:t>
                </a:r>
                <a:r>
                  <a:rPr lang="it-IT" sz="1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scelto nella zona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azzurra) </a:t>
                </a:r>
                <a:r>
                  <a:rPr lang="it-IT" dirty="0">
                    <a:solidFill>
                      <a:schemeClr val="tx1"/>
                    </a:solidFill>
                  </a:rPr>
                  <a:t>&lt;</a:t>
                </a:r>
                <a:r>
                  <a:rPr lang="it-IT" sz="1200" dirty="0">
                    <a:solidFill>
                      <a:schemeClr val="tx1"/>
                    </a:solidFill>
                  </a:rPr>
                  <a:t> </a:t>
                </a:r>
                <a:r>
                  <a:rPr lang="it-IT" sz="2000" dirty="0">
                    <a:solidFill>
                      <a:schemeClr val="tx1"/>
                    </a:solidFill>
                  </a:rPr>
                  <a:t>(</a:t>
                </a:r>
                <a:r>
                  <a:rPr lang="it-IT" dirty="0">
                    <a:solidFill>
                      <a:schemeClr val="tx1"/>
                    </a:solidFill>
                  </a:rPr>
                  <a:t>1 -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800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8</m:t>
                        </m:r>
                      </m:num>
                      <m:den>
                        <m:r>
                          <a:rPr lang="it-IT" sz="1800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800" b="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r</a:t>
                </a:r>
                <a:r>
                  <a:rPr lang="it-IT" sz="1800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</a:t>
                </a:r>
                <a:r>
                  <a:rPr lang="it-IT" sz="1800" baseline="30000" dirty="0" smtClean="0">
                    <a:solidFill>
                      <a:schemeClr val="tx1"/>
                    </a:solidFill>
                  </a:rPr>
                  <a:t>n-2</a:t>
                </a:r>
                <a:r>
                  <a:rPr lang="it-IT" b="1" baseline="30000" dirty="0" smtClean="0">
                    <a:solidFill>
                      <a:schemeClr val="tx1"/>
                    </a:solidFill>
                  </a:rPr>
                  <a:t>  </a:t>
                </a:r>
              </a:p>
              <a:p>
                <a:pPr lvl="1"/>
                <a:r>
                  <a:rPr lang="it-IT" i="1" u="sng" dirty="0" smtClean="0">
                    <a:solidFill>
                      <a:schemeClr val="tx1"/>
                    </a:solidFill>
                  </a:rPr>
                  <a:t>trascurando </a:t>
                </a:r>
                <a:r>
                  <a:rPr lang="it-IT" i="1" u="sng" dirty="0">
                    <a:solidFill>
                      <a:schemeClr val="tx1"/>
                    </a:solidFill>
                  </a:rPr>
                  <a:t>gli effetti ai bordi</a:t>
                </a:r>
                <a:endParaRPr lang="it-IT" u="sng" dirty="0">
                  <a:solidFill>
                    <a:schemeClr val="tx1"/>
                  </a:solidFill>
                </a:endParaRP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fissato t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t-IT" dirty="0">
                    <a:solidFill>
                      <a:schemeClr val="tx1"/>
                    </a:solidFill>
                  </a:rPr>
                  <a:t>, la probabilità che, scegliendo </a:t>
                </a:r>
                <a:r>
                  <a:rPr lang="it-IT" dirty="0" err="1">
                    <a:solidFill>
                      <a:schemeClr val="tx1"/>
                    </a:solidFill>
                  </a:rPr>
                  <a:t>t</a:t>
                </a:r>
                <a:r>
                  <a:rPr lang="it-IT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it-IT" dirty="0">
                    <a:solidFill>
                      <a:schemeClr val="tx1"/>
                    </a:solidFill>
                  </a:rPr>
                  <a:t> nella zona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azzurra, </a:t>
                </a:r>
                <a:r>
                  <a:rPr lang="it-IT" dirty="0">
                    <a:solidFill>
                      <a:schemeClr val="tx1"/>
                    </a:solidFill>
                  </a:rPr>
                  <a:t>per ogni h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[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] –{ i, </a:t>
                </a:r>
                <a:r>
                  <a:rPr lang="it-IT" dirty="0" err="1">
                    <a:solidFill>
                      <a:schemeClr val="tx1"/>
                    </a:solidFill>
                  </a:rPr>
                  <a:t>j</a:t>
                </a:r>
                <a:r>
                  <a:rPr lang="it-IT" dirty="0">
                    <a:solidFill>
                      <a:schemeClr val="tx1"/>
                    </a:solidFill>
                  </a:rPr>
                  <a:t> }, </a:t>
                </a:r>
                <a:r>
                  <a:rPr lang="it-IT" dirty="0" err="1">
                    <a:solidFill>
                      <a:schemeClr val="tx1"/>
                    </a:solidFill>
                  </a:rPr>
                  <a:t>t</a:t>
                </a:r>
                <a:r>
                  <a:rPr lang="it-IT" baseline="-25000" dirty="0" err="1">
                    <a:solidFill>
                      <a:schemeClr val="tx1"/>
                    </a:solidFill>
                  </a:rPr>
                  <a:t>h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∉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C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r</a:t>
                </a:r>
                <a:r>
                  <a:rPr lang="it-IT" dirty="0">
                    <a:solidFill>
                      <a:schemeClr val="tx1"/>
                    </a:solidFill>
                  </a:rPr>
                  <a:t>(t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t-IT" dirty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C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r</a:t>
                </a:r>
                <a:r>
                  <a:rPr lang="it-IT" dirty="0">
                    <a:solidFill>
                      <a:schemeClr val="tx1"/>
                    </a:solidFill>
                  </a:rPr>
                  <a:t>(</a:t>
                </a:r>
                <a:r>
                  <a:rPr lang="it-IT" dirty="0" err="1">
                    <a:solidFill>
                      <a:schemeClr val="tx1"/>
                    </a:solidFill>
                  </a:rPr>
                  <a:t>t</a:t>
                </a:r>
                <a:r>
                  <a:rPr lang="it-IT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it-IT" dirty="0">
                    <a:solidFill>
                      <a:schemeClr val="tx1"/>
                    </a:solidFill>
                  </a:rPr>
                  <a:t>)   è    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&lt;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is-IS" sz="2400" b="1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b="1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it-IT" sz="2400" b="1" i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𝐭</m:t>
                            </m:r>
                          </m:e>
                          <m:sub>
                            <m:r>
                              <a:rPr lang="it-IT" sz="2400" b="1" i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𝐣</m:t>
                            </m:r>
                          </m:sub>
                        </m:sSub>
                        <m:r>
                          <a:rPr lang="it-IT" sz="2400" b="1" i="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∈</m:t>
                        </m:r>
                        <m:r>
                          <a:rPr lang="it-IT" sz="2400" b="1" i="0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b="1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it-IT" sz="2400" b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𝐂</m:t>
                            </m:r>
                          </m:e>
                          <m:sub>
                            <m:r>
                              <a:rPr lang="it-IT" sz="2400" b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𝟐𝐫</m:t>
                            </m:r>
                          </m:sub>
                        </m:sSub>
                        <m:r>
                          <a:rPr lang="it-IT" sz="2400" b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1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it-IT" sz="2400" b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𝐭</m:t>
                            </m:r>
                          </m:e>
                          <m:sub>
                            <m:r>
                              <a:rPr lang="it-IT" sz="2400" b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𝐢</m:t>
                            </m:r>
                          </m:sub>
                        </m:sSub>
                        <m:r>
                          <a:rPr lang="it-IT" sz="2400" b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  <m:r>
                          <a:rPr lang="it-IT" sz="2400" b="1" i="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US" sz="2400" b="1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it-IT" sz="2400" b="1" i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𝐂</m:t>
                            </m:r>
                          </m:e>
                          <m:sub>
                            <m:r>
                              <a:rPr lang="it-IT" sz="2400" b="1" i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𝐫</m:t>
                            </m:r>
                          </m:sub>
                        </m:sSub>
                        <m:r>
                          <a:rPr lang="it-IT" sz="2400" b="1" i="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1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it-IT" sz="2400" b="1" i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𝐭</m:t>
                            </m:r>
                          </m:e>
                          <m:sub>
                            <m:r>
                              <a:rPr lang="it-IT" sz="2400" b="1" i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𝐢</m:t>
                            </m:r>
                          </m:sub>
                        </m:sSub>
                        <m:r>
                          <a:rPr lang="it-IT" sz="2400" b="1" i="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b>
                      <m:sup>
                        <m:r>
                          <a:rPr lang="it-IT" sz="2400" b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p>
                      <m:e>
                        <m:r>
                          <a:rPr lang="it-IT" sz="2400" b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sz="1600" b="1" dirty="0">
                    <a:solidFill>
                      <a:schemeClr val="tx1"/>
                    </a:solidFill>
                  </a:rPr>
                  <a:t>  </a:t>
                </a:r>
                <a:r>
                  <a:rPr lang="it-IT" b="1" dirty="0" err="1">
                    <a:solidFill>
                      <a:schemeClr val="tx1"/>
                    </a:solidFill>
                  </a:rPr>
                  <a:t>f</a:t>
                </a:r>
                <a:r>
                  <a:rPr lang="it-IT" b="1" dirty="0">
                    <a:solidFill>
                      <a:schemeClr val="tx1"/>
                    </a:solidFill>
                  </a:rPr>
                  <a:t>( </a:t>
                </a:r>
                <a:r>
                  <a:rPr lang="it-IT" b="1" dirty="0" err="1">
                    <a:solidFill>
                      <a:schemeClr val="tx1"/>
                    </a:solidFill>
                  </a:rPr>
                  <a:t>t</a:t>
                </a:r>
                <a:r>
                  <a:rPr lang="it-IT" sz="2000" b="1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it-IT" b="1" baseline="-25000" dirty="0">
                    <a:solidFill>
                      <a:schemeClr val="tx1"/>
                    </a:solidFill>
                  </a:rPr>
                  <a:t> </a:t>
                </a:r>
                <a:r>
                  <a:rPr lang="it-IT" b="1" dirty="0">
                    <a:solidFill>
                      <a:schemeClr val="tx1"/>
                    </a:solidFill>
                  </a:rPr>
                  <a:t>) </a:t>
                </a:r>
                <a:r>
                  <a:rPr lang="it-IT" sz="2400" b="1" dirty="0">
                    <a:solidFill>
                      <a:schemeClr val="tx1"/>
                    </a:solidFill>
                  </a:rPr>
                  <a:t>(</a:t>
                </a:r>
                <a:r>
                  <a:rPr lang="it-IT" b="1" dirty="0">
                    <a:solidFill>
                      <a:schemeClr val="tx1"/>
                    </a:solidFill>
                  </a:rPr>
                  <a:t>1 -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𝟖</m:t>
                        </m:r>
                      </m:num>
                      <m:den>
                        <m:r>
                          <a:rPr lang="it-IT" sz="20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𝟓</m:t>
                        </m:r>
                      </m:den>
                    </m:f>
                  </m:oMath>
                </a14:m>
                <a:r>
                  <a:rPr lang="it-IT" sz="20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𝝅</m:t>
                    </m:r>
                  </m:oMath>
                </a14:m>
                <a:r>
                  <a:rPr lang="it-IT" sz="2000" b="1" dirty="0">
                    <a:solidFill>
                      <a:schemeClr val="tx1"/>
                    </a:solidFill>
                  </a:rPr>
                  <a:t> </a:t>
                </a:r>
                <a:r>
                  <a:rPr lang="it-IT" b="1" dirty="0">
                    <a:solidFill>
                      <a:schemeClr val="tx1"/>
                    </a:solidFill>
                  </a:rPr>
                  <a:t>r</a:t>
                </a:r>
                <a:r>
                  <a:rPr lang="it-IT" b="1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it-IT" b="1" dirty="0">
                    <a:solidFill>
                      <a:schemeClr val="tx1"/>
                    </a:solidFill>
                  </a:rPr>
                  <a:t> </a:t>
                </a:r>
                <a:r>
                  <a:rPr lang="it-IT" sz="2400" b="1" dirty="0" smtClean="0">
                    <a:solidFill>
                      <a:schemeClr val="tx1"/>
                    </a:solidFill>
                  </a:rPr>
                  <a:t>)</a:t>
                </a:r>
                <a:r>
                  <a:rPr lang="it-IT" sz="2000" b="1" baseline="30000" dirty="0" smtClean="0">
                    <a:solidFill>
                      <a:schemeClr val="tx1"/>
                    </a:solidFill>
                  </a:rPr>
                  <a:t>n-2</a:t>
                </a:r>
                <a:r>
                  <a:rPr lang="it-IT" b="1" baseline="300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b="1" dirty="0" err="1">
                    <a:solidFill>
                      <a:schemeClr val="tx1"/>
                    </a:solidFill>
                  </a:rPr>
                  <a:t>dt</a:t>
                </a:r>
                <a:r>
                  <a:rPr lang="it-IT" sz="2000" b="1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it-IT" sz="1600" b="1" dirty="0">
                    <a:solidFill>
                      <a:schemeClr val="tx1"/>
                    </a:solidFill>
                  </a:rPr>
                  <a:t> </a:t>
                </a:r>
              </a:p>
              <a:p>
                <a:pPr lvl="5"/>
                <a:endParaRPr lang="it-IT" sz="800" dirty="0">
                  <a:solidFill>
                    <a:srgbClr val="C00000"/>
                  </a:solidFill>
                </a:endParaRP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infine, 	</a:t>
                </a:r>
                <a:r>
                  <a:rPr lang="it-IT" b="1" dirty="0">
                    <a:solidFill>
                      <a:srgbClr val="C00000"/>
                    </a:solidFill>
                  </a:rPr>
                  <a:t>P(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000" b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a:rPr lang="it-IT" sz="2000" b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𝐢𝐣</m:t>
                        </m:r>
                      </m:sub>
                      <m:sup>
                        <m:r>
                          <a:rPr lang="it-IT" sz="2000" b="1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it-IT" b="1" dirty="0">
                    <a:solidFill>
                      <a:srgbClr val="C00000"/>
                    </a:solidFill>
                  </a:rPr>
                  <a:t> )  </a:t>
                </a:r>
                <a:r>
                  <a:rPr lang="it-IT" b="1" dirty="0" smtClean="0">
                    <a:solidFill>
                      <a:srgbClr val="C00000"/>
                    </a:solidFill>
                  </a:rPr>
                  <a:t>&lt; 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is-I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24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240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i</m:t>
                            </m:r>
                          </m:sub>
                        </m:sSub>
                        <m:r>
                          <a:rPr lang="it-IT" sz="240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∈ </m:t>
                        </m:r>
                        <m:r>
                          <m:rPr>
                            <m:sty m:val="p"/>
                          </m:rPr>
                          <a:rPr lang="it-IT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Q</m:t>
                        </m:r>
                        <m:r>
                          <a:rPr lang="it-IT" sz="240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 sz="240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p>
                      <m:e>
                        <m:r>
                          <a:rPr lang="it-IT" sz="240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is-I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24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24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j</m:t>
                            </m:r>
                          </m:sub>
                        </m:sSub>
                        <m:r>
                          <a:rPr lang="it-IT" sz="240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∈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it-IT" sz="24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it-IT" sz="24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C</m:t>
                            </m:r>
                          </m:e>
                          <m:sub>
                            <m:r>
                              <a:rPr lang="it-IT" sz="24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it-IT" sz="24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r</m:t>
                            </m:r>
                          </m:sub>
                        </m:sSub>
                        <m:r>
                          <a:rPr lang="it-IT" sz="240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24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24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i</m:t>
                            </m:r>
                          </m:sub>
                        </m:sSub>
                        <m:r>
                          <a:rPr lang="it-IT" sz="240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)−</m:t>
                        </m:r>
                        <m:r>
                          <a:rPr lang="it-IT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24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C</m:t>
                            </m:r>
                          </m:e>
                          <m:sub>
                            <m:r>
                              <a:rPr lang="it-IT" sz="24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𝑟</m:t>
                            </m:r>
                          </m:sub>
                        </m:sSub>
                        <m:r>
                          <a:rPr lang="it-IT" sz="240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24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24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i</m:t>
                            </m:r>
                          </m:sub>
                        </m:sSub>
                        <m:r>
                          <a:rPr lang="it-IT" sz="240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b>
                      <m:sup>
                        <m:r>
                          <a:rPr lang="it-IT" sz="240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p>
                      <m:e>
                        <m:r>
                          <a:rPr lang="it-IT" sz="240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sz="14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f( t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i </a:t>
                </a:r>
                <a:r>
                  <a:rPr lang="it-IT" dirty="0">
                    <a:solidFill>
                      <a:schemeClr val="tx1"/>
                    </a:solidFill>
                  </a:rPr>
                  <a:t>) f( </a:t>
                </a:r>
                <a:r>
                  <a:rPr lang="it-IT" dirty="0" err="1">
                    <a:solidFill>
                      <a:schemeClr val="tx1"/>
                    </a:solidFill>
                  </a:rPr>
                  <a:t>t</a:t>
                </a:r>
                <a:r>
                  <a:rPr lang="it-IT" sz="20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) </a:t>
                </a:r>
                <a:r>
                  <a:rPr lang="it-IT" sz="2400" dirty="0">
                    <a:solidFill>
                      <a:schemeClr val="tx1"/>
                    </a:solidFill>
                  </a:rPr>
                  <a:t>(</a:t>
                </a:r>
                <a:r>
                  <a:rPr lang="it-IT" dirty="0">
                    <a:solidFill>
                      <a:schemeClr val="tx1"/>
                    </a:solidFill>
                  </a:rPr>
                  <a:t>1 -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8</m:t>
                        </m:r>
                      </m:num>
                      <m:den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it-IT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it-IT" sz="20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r</a:t>
                </a:r>
                <a:r>
                  <a:rPr lang="it-IT" sz="2000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sz="2400" dirty="0" smtClean="0">
                    <a:solidFill>
                      <a:schemeClr val="tx1"/>
                    </a:solidFill>
                  </a:rPr>
                  <a:t>)</a:t>
                </a:r>
                <a:r>
                  <a:rPr lang="it-IT" sz="2000" baseline="30000" dirty="0" smtClean="0">
                    <a:solidFill>
                      <a:schemeClr val="tx1"/>
                    </a:solidFill>
                  </a:rPr>
                  <a:t>n-2</a:t>
                </a:r>
                <a:r>
                  <a:rPr lang="it-IT" b="1" baseline="300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</a:rPr>
                  <a:t>dt</a:t>
                </a:r>
                <a:r>
                  <a:rPr lang="it-IT" sz="20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it-IT" sz="14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</a:rPr>
                  <a:t>dt</a:t>
                </a:r>
                <a:r>
                  <a:rPr lang="it-IT" sz="2000" baseline="-25000" dirty="0" err="1">
                    <a:solidFill>
                      <a:schemeClr val="tx1"/>
                    </a:solidFill>
                  </a:rPr>
                  <a:t>i</a:t>
                </a:r>
                <a:r>
                  <a:rPr lang="it-IT" sz="1400" dirty="0">
                    <a:solidFill>
                      <a:schemeClr val="tx1"/>
                    </a:solidFill>
                  </a:rPr>
                  <a:t> 	</a:t>
                </a:r>
                <a:r>
                  <a:rPr lang="it-IT" sz="800" dirty="0">
                    <a:solidFill>
                      <a:schemeClr val="tx1"/>
                    </a:solidFill>
                  </a:rPr>
                  <a:t>																				</a:t>
                </a:r>
                <a:r>
                  <a:rPr lang="it-IT" sz="1400" dirty="0">
                    <a:solidFill>
                      <a:schemeClr val="tx1"/>
                    </a:solidFill>
                  </a:rPr>
                  <a:t>						      </a:t>
                </a:r>
                <a:r>
                  <a:rPr lang="it-IT" dirty="0">
                    <a:solidFill>
                      <a:schemeClr val="tx1"/>
                    </a:solidFill>
                  </a:rPr>
                  <a:t>=</a:t>
                </a:r>
                <a:r>
                  <a:rPr lang="it-IT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is-I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24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24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i</m:t>
                            </m:r>
                          </m:sub>
                        </m:sSub>
                        <m:r>
                          <a:rPr lang="it-IT" sz="240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∈ </m:t>
                        </m:r>
                        <m:r>
                          <m:rPr>
                            <m:sty m:val="p"/>
                          </m:rPr>
                          <a:rPr lang="it-IT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Q</m:t>
                        </m:r>
                        <m:r>
                          <a:rPr lang="it-IT" sz="240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 sz="240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p>
                      <m:e>
                        <m:r>
                          <a:rPr lang="it-IT" sz="240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is-I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24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24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j</m:t>
                            </m:r>
                          </m:sub>
                        </m:sSub>
                        <m:r>
                          <a:rPr lang="it-IT" sz="240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∈</m:t>
                        </m:r>
                        <m:r>
                          <a:rPr lang="it-IT" sz="2400" b="0" i="0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24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C</m:t>
                            </m:r>
                          </m:e>
                          <m:sub>
                            <m:r>
                              <a:rPr lang="it-IT" sz="24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it-IT" sz="24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r</m:t>
                            </m:r>
                          </m:sub>
                        </m:sSub>
                        <m:r>
                          <a:rPr lang="it-IT" sz="240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24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24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i</m:t>
                            </m:r>
                          </m:sub>
                        </m:sSub>
                        <m:r>
                          <a:rPr lang="it-IT" sz="240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)−</m:t>
                        </m:r>
                        <m:r>
                          <a:rPr lang="it-IT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24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24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r</m:t>
                            </m:r>
                          </m:sub>
                        </m:sSub>
                        <m:r>
                          <a:rPr lang="it-IT" sz="240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24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24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i</m:t>
                            </m:r>
                          </m:sub>
                        </m:sSub>
                        <m:r>
                          <a:rPr lang="it-IT" sz="240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b>
                      <m:sup>
                        <m:r>
                          <a:rPr lang="it-IT" sz="240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p>
                      <m:e>
                        <m:r>
                          <a:rPr lang="it-IT" sz="240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sz="1100" dirty="0">
                    <a:solidFill>
                      <a:schemeClr val="tx1"/>
                    </a:solidFill>
                  </a:rPr>
                  <a:t> </a:t>
                </a:r>
                <a:r>
                  <a:rPr lang="it-IT" sz="2400" dirty="0">
                    <a:solidFill>
                      <a:schemeClr val="tx1"/>
                    </a:solidFill>
                  </a:rPr>
                  <a:t>(</a:t>
                </a:r>
                <a:r>
                  <a:rPr lang="it-IT" dirty="0">
                    <a:solidFill>
                      <a:schemeClr val="tx1"/>
                    </a:solidFill>
                  </a:rPr>
                  <a:t>1 -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8</m:t>
                        </m:r>
                      </m:num>
                      <m:den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it-IT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it-IT" sz="20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r</a:t>
                </a:r>
                <a:r>
                  <a:rPr lang="it-IT" sz="2000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sz="2400" dirty="0">
                    <a:solidFill>
                      <a:schemeClr val="tx1"/>
                    </a:solidFill>
                  </a:rPr>
                  <a:t>)</a:t>
                </a:r>
                <a:r>
                  <a:rPr lang="it-IT" sz="2000" baseline="30000" dirty="0">
                    <a:solidFill>
                      <a:schemeClr val="tx1"/>
                    </a:solidFill>
                  </a:rPr>
                  <a:t>n-2</a:t>
                </a:r>
                <a:r>
                  <a:rPr lang="it-IT" baseline="300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</a:rPr>
                  <a:t>dt</a:t>
                </a:r>
                <a:r>
                  <a:rPr lang="it-IT" sz="20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it-IT" sz="11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</a:rPr>
                  <a:t>dt</a:t>
                </a:r>
                <a:r>
                  <a:rPr lang="it-IT" sz="2000" baseline="-25000" dirty="0" err="1">
                    <a:solidFill>
                      <a:schemeClr val="tx1"/>
                    </a:solidFill>
                  </a:rPr>
                  <a:t>i</a:t>
                </a:r>
                <a:r>
                  <a:rPr lang="it-IT" sz="1100" dirty="0">
                    <a:solidFill>
                      <a:schemeClr val="tx1"/>
                    </a:solidFill>
                  </a:rPr>
                  <a:t> 	</a:t>
                </a:r>
                <a:r>
                  <a:rPr lang="it-IT" sz="800" dirty="0">
                    <a:solidFill>
                      <a:schemeClr val="tx1"/>
                    </a:solidFill>
                  </a:rPr>
                  <a:t>																				</a:t>
                </a:r>
                <a:r>
                  <a:rPr lang="it-IT" sz="1100" dirty="0">
                    <a:solidFill>
                      <a:schemeClr val="tx1"/>
                    </a:solidFill>
                  </a:rPr>
                  <a:t>								       </a:t>
                </a:r>
                <a:r>
                  <a:rPr lang="it-IT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is-I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24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24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i</m:t>
                            </m:r>
                          </m:sub>
                        </m:sSub>
                        <m:r>
                          <a:rPr lang="it-IT" sz="240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∈ </m:t>
                        </m:r>
                        <m:r>
                          <m:rPr>
                            <m:sty m:val="p"/>
                          </m:rPr>
                          <a:rPr lang="it-IT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Q</m:t>
                        </m:r>
                        <m:r>
                          <a:rPr lang="it-IT" sz="240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it-IT" sz="240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p>
                      <m:e>
                        <m:r>
                          <a:rPr lang="it-IT" sz="240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(4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r</a:t>
                </a:r>
                <a:r>
                  <a:rPr lang="it-IT" sz="2000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 -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r</a:t>
                </a:r>
                <a:r>
                  <a:rPr lang="it-IT" sz="2000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 ) </a:t>
                </a:r>
                <a:r>
                  <a:rPr lang="it-IT" sz="2400" dirty="0">
                    <a:solidFill>
                      <a:schemeClr val="tx1"/>
                    </a:solidFill>
                  </a:rPr>
                  <a:t>(</a:t>
                </a:r>
                <a:r>
                  <a:rPr lang="it-IT" dirty="0">
                    <a:solidFill>
                      <a:schemeClr val="tx1"/>
                    </a:solidFill>
                  </a:rPr>
                  <a:t>1 -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8</m:t>
                        </m:r>
                      </m:num>
                      <m:den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it-IT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it-IT" sz="20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r</a:t>
                </a:r>
                <a:r>
                  <a:rPr lang="it-IT" sz="2000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sz="2400" dirty="0">
                    <a:solidFill>
                      <a:schemeClr val="tx1"/>
                    </a:solidFill>
                  </a:rPr>
                  <a:t>)</a:t>
                </a:r>
                <a:r>
                  <a:rPr lang="it-IT" sz="2000" baseline="30000" dirty="0">
                    <a:solidFill>
                      <a:schemeClr val="tx1"/>
                    </a:solidFill>
                  </a:rPr>
                  <a:t>n-2</a:t>
                </a:r>
                <a:r>
                  <a:rPr lang="it-IT" baseline="300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</a:rPr>
                  <a:t>dt</a:t>
                </a:r>
                <a:r>
                  <a:rPr lang="it-IT" sz="2000" baseline="-25000" dirty="0" err="1">
                    <a:solidFill>
                      <a:schemeClr val="tx1"/>
                    </a:solidFill>
                  </a:rPr>
                  <a:t>i</a:t>
                </a:r>
                <a:r>
                  <a:rPr lang="it-IT" sz="1000" dirty="0">
                    <a:solidFill>
                      <a:schemeClr val="tx1"/>
                    </a:solidFill>
                  </a:rPr>
                  <a:t>  </a:t>
                </a:r>
                <a:r>
                  <a:rPr lang="it-IT" dirty="0">
                    <a:solidFill>
                      <a:schemeClr val="tx1"/>
                    </a:solidFill>
                  </a:rPr>
                  <a:t>=</a:t>
                </a:r>
                <a:r>
                  <a:rPr lang="it-IT" b="1" dirty="0">
                    <a:solidFill>
                      <a:srgbClr val="C00000"/>
                    </a:solidFill>
                  </a:rPr>
                  <a:t> </a:t>
                </a:r>
                <a:r>
                  <a:rPr lang="it-IT" b="1" dirty="0" smtClean="0">
                    <a:solidFill>
                      <a:srgbClr val="C00000"/>
                    </a:solidFill>
                  </a:rPr>
                  <a:t>3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𝝅</m:t>
                    </m:r>
                  </m:oMath>
                </a14:m>
                <a:r>
                  <a:rPr lang="it-IT" b="1" dirty="0">
                    <a:solidFill>
                      <a:srgbClr val="C00000"/>
                    </a:solidFill>
                  </a:rPr>
                  <a:t> r</a:t>
                </a:r>
                <a:r>
                  <a:rPr lang="it-IT" sz="2000" b="1" baseline="30000" dirty="0">
                    <a:solidFill>
                      <a:srgbClr val="C00000"/>
                    </a:solidFill>
                  </a:rPr>
                  <a:t>2</a:t>
                </a:r>
                <a:r>
                  <a:rPr lang="it-IT" b="1" dirty="0">
                    <a:solidFill>
                      <a:srgbClr val="C00000"/>
                    </a:solidFill>
                  </a:rPr>
                  <a:t> </a:t>
                </a:r>
                <a:r>
                  <a:rPr lang="it-IT" sz="2400" b="1" dirty="0" smtClean="0">
                    <a:solidFill>
                      <a:srgbClr val="C00000"/>
                    </a:solidFill>
                  </a:rPr>
                  <a:t>(</a:t>
                </a:r>
                <a:r>
                  <a:rPr lang="it-IT" b="1" dirty="0">
                    <a:solidFill>
                      <a:srgbClr val="C00000"/>
                    </a:solidFill>
                  </a:rPr>
                  <a:t>1 -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𝟖</m:t>
                        </m:r>
                      </m:num>
                      <m:den>
                        <m:r>
                          <a:rPr lang="it-IT" sz="20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𝟓</m:t>
                        </m:r>
                      </m:den>
                    </m:f>
                  </m:oMath>
                </a14:m>
                <a:r>
                  <a:rPr lang="it-IT" sz="20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𝝅</m:t>
                    </m:r>
                  </m:oMath>
                </a14:m>
                <a:r>
                  <a:rPr lang="it-IT" sz="2000" b="1" dirty="0">
                    <a:solidFill>
                      <a:srgbClr val="C00000"/>
                    </a:solidFill>
                  </a:rPr>
                  <a:t> </a:t>
                </a:r>
                <a:r>
                  <a:rPr lang="it-IT" b="1" dirty="0">
                    <a:solidFill>
                      <a:srgbClr val="C00000"/>
                    </a:solidFill>
                  </a:rPr>
                  <a:t>r</a:t>
                </a:r>
                <a:r>
                  <a:rPr lang="it-IT" sz="2000" b="1" baseline="30000" dirty="0">
                    <a:solidFill>
                      <a:srgbClr val="C00000"/>
                    </a:solidFill>
                  </a:rPr>
                  <a:t>2</a:t>
                </a:r>
                <a:r>
                  <a:rPr lang="it-IT" b="1" dirty="0">
                    <a:solidFill>
                      <a:srgbClr val="C00000"/>
                    </a:solidFill>
                  </a:rPr>
                  <a:t> </a:t>
                </a:r>
                <a:r>
                  <a:rPr lang="it-IT" sz="2000" b="1" dirty="0">
                    <a:solidFill>
                      <a:srgbClr val="C00000"/>
                    </a:solidFill>
                  </a:rPr>
                  <a:t>)</a:t>
                </a:r>
                <a:r>
                  <a:rPr lang="it-IT" sz="2000" b="1" baseline="30000" dirty="0">
                    <a:solidFill>
                      <a:srgbClr val="C00000"/>
                    </a:solidFill>
                  </a:rPr>
                  <a:t>n-2</a:t>
                </a:r>
                <a:r>
                  <a:rPr lang="it-IT" b="1" baseline="30000" dirty="0">
                    <a:solidFill>
                      <a:srgbClr val="C00000"/>
                    </a:solidFill>
                  </a:rPr>
                  <a:t> </a:t>
                </a:r>
                <a:endParaRPr lang="it-IT" b="1" dirty="0">
                  <a:solidFill>
                    <a:srgbClr val="C00000"/>
                  </a:solidFill>
                </a:endParaRPr>
              </a:p>
              <a:p>
                <a:pPr lvl="7"/>
                <a:endParaRPr lang="it-IT" sz="1600" dirty="0">
                  <a:solidFill>
                    <a:schemeClr val="tx1"/>
                  </a:solidFill>
                </a:endParaRPr>
              </a:p>
              <a:p>
                <a:pPr lvl="7"/>
                <a:endParaRPr lang="it-IT" sz="1600" dirty="0">
                  <a:solidFill>
                    <a:schemeClr val="tx1"/>
                  </a:solidFill>
                </a:endParaRPr>
              </a:p>
              <a:p>
                <a:pPr lvl="1"/>
                <a:endParaRPr lang="it-IT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2603" y="1045579"/>
                <a:ext cx="9811933" cy="5540416"/>
              </a:xfrm>
              <a:blipFill rotWithShape="0">
                <a:blip r:embed="rId2"/>
                <a:stretch>
                  <a:fillRect l="-435" t="-881" r="-311" b="-1167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89092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Delimitazione inferiore 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52603" y="1045579"/>
                <a:ext cx="9811933" cy="5540416"/>
              </a:xfrm>
            </p:spPr>
            <p:txBody>
              <a:bodyPr>
                <a:normAutofit/>
              </a:bodyPr>
              <a:lstStyle/>
              <a:p>
                <a:r>
                  <a:rPr lang="it-IT" b="1" dirty="0" smtClean="0">
                    <a:solidFill>
                      <a:schemeClr val="tx1"/>
                    </a:solidFill>
                  </a:rPr>
                  <a:t>Maggioriamo </a:t>
                </a:r>
                <a:r>
                  <a:rPr lang="it-IT" b="1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b="1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1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a:rPr lang="it-IT" sz="2000" b="1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𝐢𝐣</m:t>
                        </m:r>
                      </m:sub>
                    </m:sSub>
                  </m:oMath>
                </a14:m>
                <a:r>
                  <a:rPr lang="it-IT" b="1" dirty="0" smtClean="0">
                    <a:solidFill>
                      <a:schemeClr val="tx1"/>
                    </a:solidFill>
                  </a:rPr>
                  <a:t>):</a:t>
                </a:r>
              </a:p>
              <a:p>
                <a:r>
                  <a:rPr lang="it-IT" b="1" dirty="0" err="1" smtClean="0">
                    <a:solidFill>
                      <a:srgbClr val="C00000"/>
                    </a:solidFill>
                  </a:rPr>
                  <a:t>P</a:t>
                </a:r>
                <a:r>
                  <a:rPr lang="it-IT" b="1" dirty="0" smtClean="0">
                    <a:solidFill>
                      <a:srgbClr val="C0000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1" i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a:rPr lang="it-IT" sz="2000" b="1" i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𝐢𝐣</m:t>
                        </m:r>
                      </m:sub>
                    </m:sSub>
                  </m:oMath>
                </a14:m>
                <a:r>
                  <a:rPr lang="it-IT" b="1" dirty="0" smtClean="0">
                    <a:solidFill>
                      <a:srgbClr val="C00000"/>
                    </a:solidFill>
                  </a:rPr>
                  <a:t> 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=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80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ij</m:t>
                        </m:r>
                      </m:sub>
                      <m:sup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) +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ij</m:t>
                        </m:r>
                      </m:sub>
                      <m:sup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&lt; </a:t>
                </a:r>
                <a:r>
                  <a:rPr lang="it-IT" dirty="0">
                    <a:solidFill>
                      <a:schemeClr val="tx1"/>
                    </a:solidFill>
                  </a:rPr>
                  <a:t>(1 - 4 </a:t>
                </a:r>
                <a14:m>
                  <m:oMath xmlns:m="http://schemas.openxmlformats.org/officeDocument/2006/math">
                    <m:r>
                      <a:rPr lang="it-IT" b="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r</a:t>
                </a:r>
                <a:r>
                  <a:rPr lang="it-IT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 ) (1 - 2 </a:t>
                </a:r>
                <a14:m>
                  <m:oMath xmlns:m="http://schemas.openxmlformats.org/officeDocument/2006/math">
                    <m:r>
                      <a:rPr lang="it-IT" b="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r</a:t>
                </a:r>
                <a:r>
                  <a:rPr lang="it-IT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 )</a:t>
                </a:r>
                <a:r>
                  <a:rPr lang="it-IT" baseline="30000" dirty="0">
                    <a:solidFill>
                      <a:schemeClr val="tx1"/>
                    </a:solidFill>
                  </a:rPr>
                  <a:t>n-2 </a:t>
                </a:r>
                <a:r>
                  <a:rPr lang="it-IT" baseline="300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+ </a:t>
                </a:r>
                <a:r>
                  <a:rPr lang="it-IT" dirty="0">
                    <a:solidFill>
                      <a:schemeClr val="tx1"/>
                    </a:solidFill>
                  </a:rPr>
                  <a:t>3 </a:t>
                </a:r>
                <a14:m>
                  <m:oMath xmlns:m="http://schemas.openxmlformats.org/officeDocument/2006/math">
                    <m:r>
                      <a:rPr lang="it-IT" b="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r</a:t>
                </a:r>
                <a:r>
                  <a:rPr lang="it-IT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sz="2000" dirty="0">
                    <a:solidFill>
                      <a:schemeClr val="tx1"/>
                    </a:solidFill>
                  </a:rPr>
                  <a:t>(</a:t>
                </a:r>
                <a:r>
                  <a:rPr lang="it-IT" dirty="0">
                    <a:solidFill>
                      <a:schemeClr val="tx1"/>
                    </a:solidFill>
                  </a:rPr>
                  <a:t>1 -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8</m:t>
                        </m:r>
                      </m:num>
                      <m:den>
                        <m: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r</a:t>
                </a:r>
                <a:r>
                  <a:rPr lang="it-IT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 )</a:t>
                </a:r>
                <a:r>
                  <a:rPr lang="it-IT" baseline="30000" dirty="0">
                    <a:solidFill>
                      <a:schemeClr val="tx1"/>
                    </a:solidFill>
                  </a:rPr>
                  <a:t>n-2 </a:t>
                </a:r>
                <a:r>
                  <a:rPr lang="it-IT" baseline="30000" dirty="0" smtClean="0">
                    <a:solidFill>
                      <a:schemeClr val="tx1"/>
                    </a:solidFill>
                  </a:rPr>
                  <a:t> 	</a:t>
                </a:r>
                <a:r>
                  <a:rPr lang="it-IT" sz="800" baseline="30000" dirty="0" smtClean="0">
                    <a:solidFill>
                      <a:schemeClr val="tx1"/>
                    </a:solidFill>
                  </a:rPr>
                  <a:t>																										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   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&lt; </a:t>
                </a:r>
                <a:r>
                  <a:rPr lang="it-IT" dirty="0">
                    <a:solidFill>
                      <a:schemeClr val="tx1"/>
                    </a:solidFill>
                  </a:rPr>
                  <a:t>(1 - 2 </a:t>
                </a:r>
                <a14:m>
                  <m:oMath xmlns:m="http://schemas.openxmlformats.org/officeDocument/2006/math">
                    <m:r>
                      <a:rPr lang="it-IT" b="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r</a:t>
                </a:r>
                <a:r>
                  <a:rPr lang="it-IT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 )</a:t>
                </a:r>
                <a:r>
                  <a:rPr lang="it-IT" baseline="30000" dirty="0" smtClean="0">
                    <a:solidFill>
                      <a:schemeClr val="tx1"/>
                    </a:solidFill>
                  </a:rPr>
                  <a:t>n-1  </a:t>
                </a:r>
                <a:r>
                  <a:rPr lang="it-IT" dirty="0">
                    <a:solidFill>
                      <a:schemeClr val="tx1"/>
                    </a:solidFill>
                  </a:rPr>
                  <a:t>+ 3 </a:t>
                </a:r>
                <a14:m>
                  <m:oMath xmlns:m="http://schemas.openxmlformats.org/officeDocument/2006/math">
                    <m:r>
                      <a:rPr lang="it-IT" b="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r</a:t>
                </a:r>
                <a:r>
                  <a:rPr lang="it-IT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sz="2000" dirty="0">
                    <a:solidFill>
                      <a:schemeClr val="tx1"/>
                    </a:solidFill>
                  </a:rPr>
                  <a:t>(</a:t>
                </a:r>
                <a:r>
                  <a:rPr lang="it-IT" dirty="0">
                    <a:solidFill>
                      <a:schemeClr val="tx1"/>
                    </a:solidFill>
                  </a:rPr>
                  <a:t>1 -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8</m:t>
                        </m:r>
                      </m:num>
                      <m:den>
                        <m: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r</a:t>
                </a:r>
                <a:r>
                  <a:rPr lang="it-IT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 )</a:t>
                </a:r>
                <a:r>
                  <a:rPr lang="it-IT" baseline="30000" dirty="0">
                    <a:solidFill>
                      <a:schemeClr val="tx1"/>
                    </a:solidFill>
                  </a:rPr>
                  <a:t>n-2</a:t>
                </a:r>
                <a:r>
                  <a:rPr lang="it-IT" b="1" baseline="30000" dirty="0">
                    <a:solidFill>
                      <a:srgbClr val="C00000"/>
                    </a:solidFill>
                  </a:rPr>
                  <a:t> </a:t>
                </a:r>
                <a:r>
                  <a:rPr lang="it-IT" b="1" baseline="30000" dirty="0" smtClean="0">
                    <a:solidFill>
                      <a:srgbClr val="C00000"/>
                    </a:solidFill>
                  </a:rPr>
                  <a:t>  </a:t>
                </a:r>
                <a:r>
                  <a:rPr lang="it-IT" b="1" dirty="0">
                    <a:solidFill>
                      <a:srgbClr val="C00000"/>
                    </a:solidFill>
                  </a:rPr>
                  <a:t>&lt; (1 - 2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𝝅</m:t>
                    </m:r>
                  </m:oMath>
                </a14:m>
                <a:r>
                  <a:rPr lang="it-IT" b="1" dirty="0">
                    <a:solidFill>
                      <a:srgbClr val="C00000"/>
                    </a:solidFill>
                  </a:rPr>
                  <a:t> r</a:t>
                </a:r>
                <a:r>
                  <a:rPr lang="it-IT" b="1" baseline="30000" dirty="0">
                    <a:solidFill>
                      <a:srgbClr val="C00000"/>
                    </a:solidFill>
                  </a:rPr>
                  <a:t>2</a:t>
                </a:r>
                <a:r>
                  <a:rPr lang="it-IT" b="1" dirty="0">
                    <a:solidFill>
                      <a:srgbClr val="C00000"/>
                    </a:solidFill>
                  </a:rPr>
                  <a:t> )</a:t>
                </a:r>
                <a:r>
                  <a:rPr lang="it-IT" b="1" baseline="30000" dirty="0" smtClean="0">
                    <a:solidFill>
                      <a:srgbClr val="C00000"/>
                    </a:solidFill>
                  </a:rPr>
                  <a:t>n-2  </a:t>
                </a:r>
                <a:r>
                  <a:rPr lang="it-IT" b="1" dirty="0">
                    <a:solidFill>
                      <a:srgbClr val="C00000"/>
                    </a:solidFill>
                  </a:rPr>
                  <a:t>+ 3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𝝅</m:t>
                    </m:r>
                  </m:oMath>
                </a14:m>
                <a:r>
                  <a:rPr lang="it-IT" b="1" dirty="0">
                    <a:solidFill>
                      <a:srgbClr val="C00000"/>
                    </a:solidFill>
                  </a:rPr>
                  <a:t> r</a:t>
                </a:r>
                <a:r>
                  <a:rPr lang="it-IT" b="1" baseline="30000" dirty="0">
                    <a:solidFill>
                      <a:srgbClr val="C00000"/>
                    </a:solidFill>
                  </a:rPr>
                  <a:t>2</a:t>
                </a:r>
                <a:r>
                  <a:rPr lang="it-IT" b="1" dirty="0">
                    <a:solidFill>
                      <a:srgbClr val="C00000"/>
                    </a:solidFill>
                  </a:rPr>
                  <a:t> </a:t>
                </a:r>
                <a:r>
                  <a:rPr lang="it-IT" sz="2000" b="1" dirty="0">
                    <a:solidFill>
                      <a:srgbClr val="C00000"/>
                    </a:solidFill>
                  </a:rPr>
                  <a:t>(</a:t>
                </a:r>
                <a:r>
                  <a:rPr lang="it-IT" b="1" dirty="0">
                    <a:solidFill>
                      <a:srgbClr val="C00000"/>
                    </a:solidFill>
                  </a:rPr>
                  <a:t>1 -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𝟖</m:t>
                        </m:r>
                      </m:num>
                      <m:den>
                        <m:r>
                          <a:rPr lang="it-IT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𝟓</m:t>
                        </m:r>
                      </m:den>
                    </m:f>
                  </m:oMath>
                </a14:m>
                <a:r>
                  <a:rPr lang="it-IT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𝝅</m:t>
                    </m:r>
                  </m:oMath>
                </a14:m>
                <a:r>
                  <a:rPr lang="it-IT" b="1" dirty="0">
                    <a:solidFill>
                      <a:srgbClr val="C00000"/>
                    </a:solidFill>
                  </a:rPr>
                  <a:t> r</a:t>
                </a:r>
                <a:r>
                  <a:rPr lang="it-IT" b="1" baseline="30000" dirty="0">
                    <a:solidFill>
                      <a:srgbClr val="C00000"/>
                    </a:solidFill>
                  </a:rPr>
                  <a:t>2</a:t>
                </a:r>
                <a:r>
                  <a:rPr lang="it-IT" b="1" dirty="0">
                    <a:solidFill>
                      <a:srgbClr val="C00000"/>
                    </a:solidFill>
                  </a:rPr>
                  <a:t> )</a:t>
                </a:r>
                <a:r>
                  <a:rPr lang="it-IT" b="1" baseline="30000" dirty="0">
                    <a:solidFill>
                      <a:srgbClr val="C00000"/>
                    </a:solidFill>
                  </a:rPr>
                  <a:t>n-2 </a:t>
                </a:r>
                <a:endParaRPr lang="it-IT" b="1" dirty="0" smtClean="0">
                  <a:solidFill>
                    <a:srgbClr val="C00000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Sostituiamo ora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n</m:t>
                                </m:r>
                                <m: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 + </m:t>
                                </m:r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c</m:t>
                                </m:r>
                              </m:e>
                            </m:func>
                          </m:num>
                          <m:den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n</m:t>
                            </m:r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</m:den>
                        </m:f>
                      </m:e>
                    </m:rad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: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ij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&lt;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s-IS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1−2 </m:t>
                            </m:r>
                            <m:f>
                              <m:fPr>
                                <m:ctrlPr>
                                  <a:rPr lang="bg-BG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it-IT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 b="0" i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 </m:t>
                                    </m:r>
                                  </m:e>
                                </m:func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+ </m:t>
                                </m:r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num>
                              <m:den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+ 3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it-IT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 b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it-IT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  <m:r>
                              <a:rPr lang="it-IT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</m:e>
                        </m:func>
                        <m: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 </m:t>
                        </m:r>
                        <m: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num>
                      <m:den>
                        <m: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s-IS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it-IT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1 − </m:t>
                            </m:r>
                            <m:f>
                              <m:fPr>
                                <m:ctrlPr>
                                  <a:rPr lang="bg-BG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it-IT" b="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8</m:t>
                                </m:r>
                              </m:num>
                              <m:den>
                                <m:r>
                                  <a:rPr lang="it-IT" b="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5</m:t>
                                </m:r>
                              </m:den>
                            </m:f>
                            <m:r>
                              <a:rPr lang="it-IT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bg-BG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it-IT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 b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it-IT" b="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  <m:r>
                                      <a:rPr lang="it-IT" b="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 </m:t>
                                    </m:r>
                                  </m:e>
                                </m:func>
                                <m:r>
                                  <a:rPr lang="it-IT" b="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+ </m:t>
                                </m:r>
                                <m:r>
                                  <a:rPr lang="it-IT" b="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num>
                              <m:den>
                                <m:r>
                                  <a:rPr lang="it-IT" b="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									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          &lt;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2 </m:t>
                        </m:r>
                        <m:f>
                          <m:fPr>
                            <m:ctrlPr>
                              <a:rPr lang="bg-BG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it-IT" b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it-IT" b="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  <m:r>
                                  <a:rPr lang="it-IT" b="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</m:e>
                            </m:func>
                            <m:r>
                              <a:rPr lang="it-IT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 </m:t>
                            </m:r>
                            <m:r>
                              <a:rPr lang="it-IT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𝑐</m:t>
                            </m:r>
                          </m:num>
                          <m:den>
                            <m:r>
                              <a:rPr lang="it-IT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den>
                        </m:f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(</m:t>
                        </m:r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−2)</m:t>
                        </m:r>
                      </m:sup>
                    </m:s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+ </a:t>
                </a:r>
                <a:r>
                  <a:rPr lang="it-IT" dirty="0">
                    <a:solidFill>
                      <a:schemeClr val="tx1"/>
                    </a:solidFill>
                  </a:rPr>
                  <a:t>3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it-IT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 b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it-IT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  <m:r>
                              <a:rPr lang="it-IT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</m:e>
                        </m:func>
                        <m: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 </m:t>
                        </m:r>
                        <m: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num>
                      <m:den>
                        <m: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it-IT" b="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bg-BG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it-IT" b="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8</m:t>
                            </m:r>
                          </m:num>
                          <m:den>
                            <m:r>
                              <a:rPr lang="it-IT" b="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5</m:t>
                            </m:r>
                          </m:den>
                        </m:f>
                        <m:f>
                          <m:fPr>
                            <m:ctrlPr>
                              <a:rPr lang="bg-BG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it-IT" b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it-IT" b="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  <m:r>
                                  <a:rPr lang="it-IT" b="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</m:e>
                            </m:func>
                            <m:r>
                              <a:rPr lang="it-IT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 </m:t>
                            </m:r>
                            <m:r>
                              <a:rPr lang="it-IT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𝑐</m:t>
                            </m:r>
                          </m:num>
                          <m:den>
                            <m:r>
                              <a:rPr lang="it-IT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den>
                        </m:f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−2)</m:t>
                        </m:r>
                      </m:sup>
                    </m:sSup>
                  </m:oMath>
                </a14:m>
                <a:endParaRPr lang="it-IT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        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2 </m:t>
                        </m:r>
                        <m:f>
                          <m:fPr>
                            <m:ctrlPr>
                              <a:rPr lang="bg-BG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it-IT" b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it-IT" b="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  <m:r>
                                  <a:rPr lang="it-IT" b="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</m:e>
                            </m:func>
                            <m:r>
                              <a:rPr lang="it-IT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 </m:t>
                            </m:r>
                            <m:r>
                              <a:rPr lang="it-IT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𝑐</m:t>
                            </m:r>
                          </m:num>
                          <m:den>
                            <m:r>
                              <a:rPr lang="it-IT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den>
                        </m:f>
                        <m: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(</m:t>
                        </m:r>
                        <m: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−2)</m:t>
                        </m:r>
                      </m:sup>
                    </m:s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+ 3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it-IT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+ </m:t>
                            </m:r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𝑐</m:t>
                            </m:r>
                          </m:e>
                        </m:func>
                      </m:num>
                      <m:den>
                        <m:sSup>
                          <m:sSupPr>
                            <m:ctrlPr>
                              <a:rPr lang="bg-BG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bg-BG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5</m:t>
                                </m:r>
                              </m:den>
                            </m:f>
                          </m:sup>
                        </m:sSup>
                      </m:den>
                    </m:f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p>
                        <m:f>
                          <m:fPr>
                            <m:ctrlPr>
                              <a:rPr lang="bg-BG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−2</m:t>
                            </m:r>
                          </m:num>
                          <m:den>
                            <m:r>
                              <a:rPr lang="it-IT" b="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5</m:t>
                            </m:r>
                          </m:den>
                        </m:f>
                      </m:sup>
                    </m:s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it-IT" b="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bg-BG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it-IT" b="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8</m:t>
                            </m:r>
                          </m:num>
                          <m:den>
                            <m:r>
                              <a:rPr lang="it-IT" b="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5</m:t>
                            </m:r>
                          </m:den>
                        </m:f>
                        <m: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f>
                          <m:fPr>
                            <m:ctrlPr>
                              <a:rPr lang="bg-BG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it-IT" b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it-IT" b="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  <m:r>
                                  <a:rPr lang="it-IT" b="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</m:e>
                            </m:func>
                            <m:r>
                              <a:rPr lang="it-IT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 </m:t>
                            </m:r>
                            <m:r>
                              <a:rPr lang="it-IT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𝑐</m:t>
                            </m:r>
                          </m:num>
                          <m:den>
                            <m:r>
                              <a:rPr lang="it-IT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den>
                        </m:f>
                        <m: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(</m:t>
                        </m:r>
                        <m: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−2)</m:t>
                        </m:r>
                      </m:sup>
                    </m:sSup>
                  </m:oMath>
                </a14:m>
                <a:endParaRPr lang="it-IT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        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 </m:t>
                        </m:r>
                        <m: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2 </m:t>
                        </m:r>
                        <m:f>
                          <m:fPr>
                            <m:ctrlPr>
                              <a:rPr lang="bg-BG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it-IT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  <m:r>
                              <a:rPr lang="it-IT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−2</m:t>
                            </m:r>
                          </m:num>
                          <m:den>
                            <m:r>
                              <a:rPr lang="it-IT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den>
                        </m:f>
                        <m: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sup>
                    </m:sSup>
                    <m:sSup>
                      <m:sSupPr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−2</m:t>
                        </m:r>
                        <m: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f>
                          <m:fPr>
                            <m:ctrlPr>
                              <a:rPr lang="bg-BG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it-IT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r>
                              <a:rPr lang="it-IT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𝑐</m:t>
                            </m:r>
                            <m:r>
                              <a:rPr lang="it-IT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it-IT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  <m:r>
                              <a:rPr lang="it-IT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−2)</m:t>
                            </m:r>
                          </m:num>
                          <m:den>
                            <m:r>
                              <a:rPr lang="it-IT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den>
                        </m:f>
                        <m: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+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3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it-IT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 b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it-IT" b="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  <m:r>
                              <a:rPr lang="it-IT" b="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+ </m:t>
                            </m:r>
                            <m:r>
                              <a:rPr lang="it-IT" b="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𝑐</m:t>
                            </m:r>
                          </m:e>
                        </m:func>
                      </m:num>
                      <m:den>
                        <m:sSup>
                          <m:sSupPr>
                            <m:ctrlPr>
                              <a:rPr lang="bg-BG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b="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bg-BG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it-IT" b="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it-IT" b="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5</m:t>
                                </m:r>
                              </m:den>
                            </m:f>
                          </m:sup>
                        </m:sSup>
                      </m:den>
                    </m:f>
                    <m:sSup>
                      <m:sSupPr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−2</m:t>
                        </m:r>
                        <m:r>
                          <a:rPr lang="it-IT" b="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 </m:t>
                        </m:r>
                        <m:f>
                          <m:fPr>
                            <m:ctrlPr>
                              <a:rPr lang="bg-BG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it-IT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  <m:r>
                              <a:rPr lang="it-IT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−2</m:t>
                            </m:r>
                          </m:num>
                          <m:den>
                            <m:r>
                              <a:rPr lang="it-IT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den>
                        </m:f>
                        <m: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sup>
                    </m:sSup>
                    <m:sSup>
                      <m:sSupPr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it-IT" b="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bg-BG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it-IT" b="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8</m:t>
                            </m:r>
                          </m:num>
                          <m:den>
                            <m:r>
                              <a:rPr lang="it-IT" b="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5</m:t>
                            </m:r>
                          </m:den>
                        </m:f>
                        <m: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f>
                          <m:fPr>
                            <m:ctrlPr>
                              <a:rPr lang="bg-BG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it-IT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𝑐</m:t>
                            </m:r>
                            <m:r>
                              <a:rPr lang="it-IT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it-IT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  <m:r>
                              <a:rPr lang="it-IT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−2)</m:t>
                            </m:r>
                          </m:num>
                          <m:den>
                            <m:r>
                              <a:rPr lang="it-IT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       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2 </m:t>
                        </m:r>
                        <m:f>
                          <m:fPr>
                            <m:ctrlPr>
                              <a:rPr lang="bg-BG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it-IT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  <m:r>
                              <a:rPr lang="it-IT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−2</m:t>
                            </m:r>
                          </m:num>
                          <m:den>
                            <m:r>
                              <a:rPr lang="it-IT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den>
                        </m:f>
                        <m: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sup>
                    </m:sSup>
                    <m:sSup>
                      <m:sSupPr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2 </m:t>
                        </m:r>
                        <m:f>
                          <m:fPr>
                            <m:ctrlPr>
                              <a:rPr lang="bg-BG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it-IT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r>
                              <a:rPr lang="it-IT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𝑐</m:t>
                            </m:r>
                            <m:r>
                              <a:rPr lang="it-IT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it-IT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  <m:r>
                              <a:rPr lang="it-IT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−2)</m:t>
                            </m:r>
                          </m:num>
                          <m:den>
                            <m:r>
                              <a:rPr lang="it-IT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den>
                        </m:f>
                        <m: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1+</m:t>
                        </m:r>
                        <m:r>
                          <m:rPr>
                            <m:nor/>
                          </m:rPr>
                          <a:rPr lang="it-IT" dirty="0">
                            <a:solidFill>
                              <a:schemeClr val="tx1"/>
                            </a:solidFill>
                          </a:rPr>
                          <m:t>3 </m:t>
                        </m:r>
                        <m:f>
                          <m:fPr>
                            <m:ctrlPr>
                              <a:rPr lang="bg-BG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it-IT" b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it-IT" b="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  <m:r>
                                  <a:rPr lang="it-IT" b="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 + </m:t>
                                </m:r>
                                <m:r>
                                  <a:rPr lang="it-IT" b="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</m:func>
                          </m:num>
                          <m:den>
                            <m:sSup>
                              <m:sSupPr>
                                <m:ctrlPr>
                                  <a:rPr lang="bg-BG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it-IT" b="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bg-BG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b="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it-IT" b="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5</m:t>
                                    </m:r>
                                  </m:den>
                                </m:f>
                              </m:sup>
                            </m:sSup>
                          </m:den>
                        </m:f>
                        <m:sSup>
                          <m:sSupPr>
                            <m:ctrlPr>
                              <a:rPr lang="it-IT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b="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bg-BG" i="1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it-IT" b="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it-IT" b="0" i="1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5</m:t>
                                </m:r>
                              </m:den>
                            </m:f>
                            <m:r>
                              <a:rPr lang="it-IT" b="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bg-BG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it-IT" b="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  <m:r>
                                  <a:rPr lang="it-IT" b="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lang="it-IT" b="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  <m:r>
                                  <a:rPr lang="it-IT" b="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−2)</m:t>
                                </m:r>
                              </m:num>
                              <m:den>
                                <m:r>
                                  <a:rPr lang="it-IT" b="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endParaRPr lang="it-IT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2603" y="1045579"/>
                <a:ext cx="9811933" cy="5540416"/>
              </a:xfrm>
              <a:blipFill rotWithShape="0">
                <a:blip r:embed="rId2"/>
                <a:stretch>
                  <a:fillRect l="-435" t="-3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64927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Delimitazione inferiore 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52603" y="1045579"/>
                <a:ext cx="9811933" cy="5540416"/>
              </a:xfrm>
            </p:spPr>
            <p:txBody>
              <a:bodyPr>
                <a:normAutofit/>
              </a:bodyPr>
              <a:lstStyle/>
              <a:p>
                <a:r>
                  <a:rPr lang="it-IT" b="1" dirty="0" smtClean="0">
                    <a:solidFill>
                      <a:schemeClr val="tx1"/>
                    </a:solidFill>
                  </a:rPr>
                  <a:t>Riassumiamo: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P(G </a:t>
                </a:r>
                <a:r>
                  <a:rPr lang="it-IT" dirty="0">
                    <a:solidFill>
                      <a:schemeClr val="tx1"/>
                    </a:solidFill>
                  </a:rPr>
                  <a:t>non connesso) </a:t>
                </a:r>
                <a14:m>
                  <m:oMath xmlns:m="http://schemas.openxmlformats.org/officeDocument/2006/math">
                    <m:r>
                      <a:rPr lang="it-IT" b="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 </m:t>
                    </m:r>
                    <m:nary>
                      <m:naryPr>
                        <m:chr m:val="∑"/>
                        <m:supHide m:val="on"/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it-IT" b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∈[</m:t>
                        </m:r>
                        <m: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  <m:r>
                          <a:rPr lang="it-IT" b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sub>
                      <m:sup/>
                      <m:e>
                        <m: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dirty="0" err="1">
                    <a:solidFill>
                      <a:schemeClr val="tx1"/>
                    </a:solidFill>
                  </a:rPr>
                  <a:t>P</a:t>
                </a:r>
                <a:r>
                  <a:rPr lang="it-IT" dirty="0">
                    <a:solidFill>
                      <a:schemeClr val="tx1"/>
                    </a:solidFill>
                  </a:rPr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it-IT" b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!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) </a:t>
                </a:r>
                <a14:m>
                  <m:oMath xmlns:m="http://schemas.openxmlformats.org/officeDocument/2006/math">
                    <m:r>
                      <a:rPr lang="it-IT" b="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 </m:t>
                    </m:r>
                    <m:nary>
                      <m:naryPr>
                        <m:chr m:val="∑"/>
                        <m:supHide m:val="on"/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it-IT" b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∈[</m:t>
                        </m:r>
                        <m: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  <m:r>
                          <a:rPr lang="it-IT" b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sub>
                      <m:sup/>
                      <m:e>
                        <m: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[ P</a:t>
                </a:r>
                <a:r>
                  <a:rPr lang="it-IT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j</m:t>
                        </m:r>
                        <m:r>
                          <a:rPr lang="it-IT" b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it-IT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it-IT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n</m:t>
                            </m:r>
                          </m:e>
                        </m:d>
                        <m:r>
                          <a:rPr lang="it-IT" b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−{</m:t>
                        </m:r>
                        <m:r>
                          <m:rPr>
                            <m:sty m:val="p"/>
                          </m:rP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i</m:t>
                        </m:r>
                        <m:r>
                          <a:rPr lang="it-IT" b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}</m:t>
                        </m:r>
                      </m:sub>
                      <m:sup/>
                      <m:e>
                        <m:r>
                          <a:rPr lang="it-IT" b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</a:rPr>
                  <a:t>P</a:t>
                </a:r>
                <a:r>
                  <a:rPr lang="it-IT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ij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]</a:t>
                </a:r>
              </a:p>
              <a:p>
                <a:pPr marL="742950" lvl="2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e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sz="16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800" b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800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) </a:t>
                </a:r>
                <a14:m>
                  <m:oMath xmlns:m="http://schemas.openxmlformats.org/officeDocument/2006/math">
                    <m:r>
                      <a:rPr lang="it-IT" sz="1600" b="0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sz="1600" dirty="0">
                    <a:solidFill>
                      <a:schemeClr val="tx1"/>
                    </a:solidFill>
                  </a:rPr>
                  <a:t>1 - </a:t>
                </a:r>
                <a14:m>
                  <m:oMath xmlns:m="http://schemas.openxmlformats.org/officeDocument/2006/math">
                    <m:r>
                      <a:rPr lang="it-IT" sz="1800" b="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r</a:t>
                </a:r>
                <a:r>
                  <a:rPr lang="it-IT" sz="1800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it-IT" sz="1600" dirty="0">
                    <a:solidFill>
                      <a:schemeClr val="tx1"/>
                    </a:solidFill>
                  </a:rPr>
                  <a:t> )</a:t>
                </a:r>
                <a:r>
                  <a:rPr lang="it-IT" sz="1800" baseline="30000" dirty="0">
                    <a:solidFill>
                      <a:schemeClr val="tx1"/>
                    </a:solidFill>
                  </a:rPr>
                  <a:t>n-1</a:t>
                </a:r>
                <a:r>
                  <a:rPr lang="it-IT" sz="1600" baseline="30000" dirty="0">
                    <a:solidFill>
                      <a:schemeClr val="tx1"/>
                    </a:solidFill>
                  </a:rPr>
                  <a:t> </a:t>
                </a:r>
                <a:endParaRPr lang="it-IT" sz="1600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800" b="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800" b="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ij</m:t>
                        </m:r>
                      </m:sub>
                    </m:sSub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)  &lt;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sz="1800" b="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e>
                      <m:sup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it-IT" sz="1800" b="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2 </m:t>
                        </m:r>
                        <m:f>
                          <m:fPr>
                            <m:ctrlPr>
                              <a:rPr lang="bg-BG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it-IT" sz="1800" b="0" i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n</m:t>
                            </m:r>
                            <m:r>
                              <a:rPr lang="it-IT" sz="1800" b="0" i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−2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it-IT" sz="1800" b="0" i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n</m:t>
                            </m:r>
                          </m:den>
                        </m:f>
                        <m:r>
                          <a:rPr lang="it-IT" sz="1800" b="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sup>
                    </m:sSup>
                    <m:sSup>
                      <m:sSupPr>
                        <m:ctrlPr>
                          <a:rPr lang="it-IT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sz="1800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it-IT" sz="1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it-IT" sz="1800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2 </m:t>
                        </m:r>
                        <m:f>
                          <m:fPr>
                            <m:ctrlPr>
                              <a:rPr lang="bg-BG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it-IT" sz="1800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r>
                              <a:rPr lang="it-IT" sz="1800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𝑐</m:t>
                            </m:r>
                            <m:r>
                              <a:rPr lang="it-IT" sz="1800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it-IT" sz="1800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  <m:r>
                              <a:rPr lang="it-IT" sz="1800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−2)</m:t>
                            </m:r>
                          </m:num>
                          <m:den>
                            <m:r>
                              <a:rPr lang="it-IT" sz="1800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den>
                        </m:f>
                        <m:r>
                          <a:rPr lang="it-IT" sz="1800" b="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80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it-IT" sz="18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1+</m:t>
                        </m:r>
                        <m:r>
                          <m:rPr>
                            <m:nor/>
                          </m:rPr>
                          <a:rPr lang="it-IT" sz="1800" dirty="0">
                            <a:solidFill>
                              <a:schemeClr val="tx1"/>
                            </a:solidFill>
                          </a:rPr>
                          <m:t>3 </m:t>
                        </m:r>
                        <m:f>
                          <m:fPr>
                            <m:ctrlPr>
                              <a:rPr lang="bg-BG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it-IT" sz="18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it-IT" sz="1800" b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it-IT" sz="1800" b="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  <m:r>
                                  <a:rPr lang="it-IT" sz="1800" b="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 + </m:t>
                                </m:r>
                                <m:r>
                                  <a:rPr lang="it-IT" sz="1800" b="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</m:func>
                          </m:num>
                          <m:den>
                            <m:sSup>
                              <m:sSupPr>
                                <m:ctrlPr>
                                  <a:rPr lang="bg-BG" sz="18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it-IT" sz="1800" b="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bg-BG" sz="18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sz="1800" b="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it-IT" sz="1800" b="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5</m:t>
                                    </m:r>
                                  </m:den>
                                </m:f>
                              </m:sup>
                            </m:sSup>
                          </m:den>
                        </m:f>
                        <m:sSup>
                          <m:sSupPr>
                            <m:ctrlPr>
                              <a:rPr lang="it-IT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sz="18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 </m:t>
                            </m:r>
                            <m:r>
                              <a:rPr lang="it-IT" sz="1800" b="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𝑒</m:t>
                            </m:r>
                            <m:r>
                              <a:rPr lang="it-IT" sz="18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</m:e>
                          <m:sup>
                            <m:f>
                              <m:fPr>
                                <m:ctrlPr>
                                  <a:rPr lang="bg-BG" sz="1800" i="1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it-IT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it-IT" sz="1800" b="0" i="1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5</m:t>
                                </m:r>
                              </m:den>
                            </m:f>
                            <m:r>
                              <a:rPr lang="it-IT" sz="1800" b="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it-IT" sz="18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bg-BG" sz="18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it-IT" sz="1800" b="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  <m:r>
                                  <a:rPr lang="it-IT" sz="1800" b="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lang="it-IT" sz="1800" b="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  <m:r>
                                  <a:rPr lang="it-IT" sz="1800" b="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−2)</m:t>
                                </m:r>
                              </m:num>
                              <m:den>
                                <m:r>
                                  <a:rPr lang="it-IT" sz="1800" b="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endParaRPr lang="it-IT" sz="1800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quindi, 																			</a:t>
                </a:r>
                <a:r>
                  <a:rPr lang="it-IT" b="1" dirty="0" smtClean="0">
                    <a:solidFill>
                      <a:srgbClr val="C00000"/>
                    </a:solidFill>
                  </a:rPr>
                  <a:t>P(G </a:t>
                </a:r>
                <a:r>
                  <a:rPr lang="it-IT" b="1" dirty="0">
                    <a:solidFill>
                      <a:srgbClr val="C00000"/>
                    </a:solidFill>
                  </a:rPr>
                  <a:t>non connesso)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</m:oMath>
                </a14:m>
                <a:r>
                  <a:rPr lang="it-IT" b="1" dirty="0" smtClean="0">
                    <a:solidFill>
                      <a:srgbClr val="C00000"/>
                    </a:solidFill>
                  </a:rPr>
                  <a:t> n(1 </a:t>
                </a:r>
                <a:r>
                  <a:rPr lang="it-IT" b="1" dirty="0">
                    <a:solidFill>
                      <a:srgbClr val="C00000"/>
                    </a:solidFill>
                  </a:rPr>
                  <a:t>-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𝝅</m:t>
                    </m:r>
                  </m:oMath>
                </a14:m>
                <a:r>
                  <a:rPr lang="it-IT" b="1" dirty="0">
                    <a:solidFill>
                      <a:srgbClr val="C00000"/>
                    </a:solidFill>
                  </a:rPr>
                  <a:t> r</a:t>
                </a:r>
                <a:r>
                  <a:rPr lang="it-IT" sz="2000" b="1" baseline="30000" dirty="0">
                    <a:solidFill>
                      <a:srgbClr val="C00000"/>
                    </a:solidFill>
                  </a:rPr>
                  <a:t>2</a:t>
                </a:r>
                <a:r>
                  <a:rPr lang="it-IT" b="1" dirty="0">
                    <a:solidFill>
                      <a:srgbClr val="C00000"/>
                    </a:solidFill>
                  </a:rPr>
                  <a:t> )</a:t>
                </a:r>
                <a:r>
                  <a:rPr lang="it-IT" sz="2000" b="1" baseline="30000" dirty="0">
                    <a:solidFill>
                      <a:srgbClr val="C00000"/>
                    </a:solidFill>
                  </a:rPr>
                  <a:t>n-1</a:t>
                </a:r>
                <a:r>
                  <a:rPr lang="it-IT" b="1" baseline="30000" dirty="0">
                    <a:solidFill>
                      <a:srgbClr val="C00000"/>
                    </a:solidFill>
                  </a:rPr>
                  <a:t> </a:t>
                </a:r>
                <a:r>
                  <a:rPr lang="it-IT" b="1" dirty="0" smtClean="0">
                    <a:solidFill>
                      <a:srgbClr val="C00000"/>
                    </a:solidFill>
                  </a:rPr>
                  <a:t>- </a:t>
                </a:r>
                <a:r>
                  <a:rPr lang="it-IT" b="1" dirty="0" err="1" smtClean="0">
                    <a:solidFill>
                      <a:srgbClr val="C00000"/>
                    </a:solidFill>
                  </a:rPr>
                  <a:t>n</a:t>
                </a:r>
                <a:r>
                  <a:rPr lang="it-IT" b="1" dirty="0" smtClean="0">
                    <a:solidFill>
                      <a:srgbClr val="C00000"/>
                    </a:solidFill>
                  </a:rPr>
                  <a:t>(n-1)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b="1" i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𝐧</m:t>
                        </m:r>
                      </m:e>
                      <m:sup>
                        <m:r>
                          <a:rPr lang="it-IT" b="1" i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it-IT" b="1" i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𝟐</m:t>
                        </m:r>
                        <m:r>
                          <a:rPr lang="it-IT" b="1" i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 </m:t>
                        </m:r>
                        <m:f>
                          <m:fPr>
                            <m:ctrlPr>
                              <a:rPr lang="bg-BG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it-IT" b="1" i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𝐧</m:t>
                            </m:r>
                            <m:r>
                              <a:rPr lang="it-IT" b="1" i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r>
                              <a:rPr lang="it-IT" b="1" i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𝟐</m:t>
                            </m:r>
                          </m:num>
                          <m:den>
                            <m:r>
                              <a:rPr lang="it-IT" b="1" i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𝐧</m:t>
                            </m:r>
                          </m:den>
                        </m:f>
                        <m:r>
                          <a:rPr lang="it-IT" b="1" i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sup>
                    </m:sSup>
                    <m:sSup>
                      <m:sSupPr>
                        <m:ctrlPr>
                          <a:rPr lang="it-IT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b="1" i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𝐞</m:t>
                        </m:r>
                      </m:e>
                      <m:sup>
                        <m:r>
                          <a:rPr lang="it-IT" b="1" i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it-IT" b="1" i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𝟐</m:t>
                        </m:r>
                        <m:r>
                          <a:rPr lang="it-IT" b="1" i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 </m:t>
                        </m:r>
                        <m:f>
                          <m:fPr>
                            <m:ctrlPr>
                              <a:rPr lang="bg-BG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it-IT" b="1" i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r>
                              <a:rPr lang="it-IT" b="1" i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𝐜</m:t>
                            </m:r>
                            <m:r>
                              <a:rPr lang="it-IT" b="1" i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it-IT" b="1" i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𝐧</m:t>
                            </m:r>
                            <m:r>
                              <a:rPr lang="it-IT" b="1" i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r>
                              <a:rPr lang="it-IT" b="1" i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𝟐</m:t>
                            </m:r>
                            <m:r>
                              <a:rPr lang="it-IT" b="1" i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num>
                          <m:den>
                            <m:r>
                              <a:rPr lang="it-IT" b="1" i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𝐧</m:t>
                            </m:r>
                          </m:den>
                        </m:f>
                        <m:r>
                          <a:rPr lang="it-IT" b="1" i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it-IT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b="1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it-IT" b="1" i="0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𝟏</m:t>
                        </m:r>
                        <m:r>
                          <a:rPr lang="it-IT" b="1" i="0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it-IT" b="1" dirty="0">
                            <a:solidFill>
                              <a:srgbClr val="C00000"/>
                            </a:solidFill>
                          </a:rPr>
                          <m:t>3 </m:t>
                        </m:r>
                        <m:f>
                          <m:fPr>
                            <m:ctrlPr>
                              <a:rPr lang="bg-BG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it-IT" b="1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a:rPr lang="it-IT" b="1" i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𝐥𝐧</m:t>
                                </m:r>
                              </m:fName>
                              <m:e>
                                <m:r>
                                  <a:rPr lang="it-IT" b="1" i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𝐧</m:t>
                                </m:r>
                                <m:r>
                                  <a:rPr lang="it-IT" b="1" i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 + </m:t>
                                </m:r>
                                <m:r>
                                  <a:rPr lang="it-IT" b="1" i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𝐜</m:t>
                                </m:r>
                              </m:e>
                            </m:func>
                          </m:num>
                          <m:den>
                            <m:sSup>
                              <m:sSupPr>
                                <m:ctrlPr>
                                  <a:rPr lang="bg-BG" b="1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it-IT" b="1" i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𝐧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bg-BG" b="1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b="1" i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𝟑</m:t>
                                    </m:r>
                                  </m:num>
                                  <m:den>
                                    <m:r>
                                      <a:rPr lang="it-IT" b="1" i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𝟓</m:t>
                                    </m:r>
                                  </m:den>
                                </m:f>
                              </m:sup>
                            </m:sSup>
                          </m:den>
                        </m:f>
                        <m:sSup>
                          <m:sSupPr>
                            <m:ctrlPr>
                              <a:rPr lang="it-IT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b="1" i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𝐞</m:t>
                            </m:r>
                          </m:e>
                          <m:sup>
                            <m:f>
                              <m:fPr>
                                <m:ctrlPr>
                                  <a:rPr lang="bg-BG" b="1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it-IT" b="1" i="0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𝟐</m:t>
                                </m:r>
                              </m:num>
                              <m:den>
                                <m:r>
                                  <a:rPr lang="it-IT" b="1" i="0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𝟓</m:t>
                                </m:r>
                              </m:den>
                            </m:f>
                            <m:r>
                              <a:rPr lang="it-IT" b="1" i="0" dirty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bg-BG" b="1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it-IT" b="1" i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𝐜</m:t>
                                </m:r>
                                <m:r>
                                  <a:rPr lang="it-IT" b="1" i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lang="it-IT" b="1" i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𝐧</m:t>
                                </m:r>
                                <m:r>
                                  <a:rPr lang="it-IT" b="1" i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it-IT" b="1" i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𝟐</m:t>
                                </m:r>
                                <m:r>
                                  <a:rPr lang="it-IT" b="1" i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it-IT" b="1" i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𝐧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endParaRPr lang="it-IT" b="1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osserviamo che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is-IS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is-IS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is-IS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is-IS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n</m:t>
                            </m:r>
                            <m:r>
                              <a:rPr lang="is-IS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n(n-1)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e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−2 </m:t>
                        </m:r>
                        <m:f>
                          <m:fPr>
                            <m:ctrlPr>
                              <a:rPr lang="bg-BG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n</m:t>
                            </m:r>
                            <m: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−2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n</m:t>
                            </m:r>
                          </m:den>
                        </m:f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sup>
                    </m:sSup>
                    <m:sSup>
                      <m:sSupPr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e</m:t>
                        </m:r>
                      </m:e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−2 </m:t>
                        </m:r>
                        <m:f>
                          <m:fPr>
                            <m:ctrlPr>
                              <a:rPr lang="bg-BG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</m:t>
                            </m:r>
                            <m: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n</m:t>
                            </m:r>
                            <m: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−2)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n</m:t>
                            </m:r>
                          </m:den>
                        </m:f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it-IT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1+</m:t>
                        </m:r>
                        <m:r>
                          <m:rPr>
                            <m:nor/>
                          </m:rPr>
                          <a:rPr lang="it-IT" dirty="0">
                            <a:solidFill>
                              <a:schemeClr val="tx1"/>
                            </a:solidFill>
                          </a:rPr>
                          <m:t>3 </m:t>
                        </m:r>
                        <m:f>
                          <m:fPr>
                            <m:ctrlPr>
                              <a:rPr lang="bg-BG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n</m:t>
                                </m:r>
                                <m: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 + </m:t>
                                </m:r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c</m:t>
                                </m:r>
                              </m:e>
                            </m:func>
                          </m:num>
                          <m:den>
                            <m:sSup>
                              <m:sSupPr>
                                <m:ctrlPr>
                                  <a:rPr lang="bg-BG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n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bg-BG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it-IT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5</m:t>
                                    </m:r>
                                  </m:den>
                                </m:f>
                              </m:sup>
                            </m:sSup>
                          </m:den>
                        </m:f>
                        <m:sSup>
                          <m:sSupPr>
                            <m:ctrlPr>
                              <a:rPr lang="it-IT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e</m:t>
                            </m:r>
                          </m:e>
                          <m:sup>
                            <m:f>
                              <m:fPr>
                                <m:ctrlPr>
                                  <a:rPr lang="bg-BG" i="1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it-IT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it-IT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5</m:t>
                                </m:r>
                              </m:den>
                            </m:f>
                            <m:r>
                              <a:rPr lang="it-IT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bg-BG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c</m:t>
                                </m:r>
                                <m: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n</m:t>
                                </m:r>
                                <m: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−2)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n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−2</m:t>
                        </m:r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allora per ogni </a:t>
                </a:r>
                <a14:m>
                  <m:oMath xmlns:m="http://schemas.openxmlformats.org/officeDocument/2006/math">
                    <m:r>
                      <a:rPr lang="it-IT" sz="2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&gt; 0 esiste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e>
                      <m:sub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200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ε</m:t>
                        </m:r>
                      </m:sub>
                    </m:sSub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&gt; 0 tale che, per ogni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e>
                      <m:sub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ε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: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																														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(n-1</a:t>
                </a:r>
                <a:r>
                  <a:rPr lang="it-IT" dirty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e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−2 </m:t>
                        </m:r>
                        <m:f>
                          <m:fPr>
                            <m:ctrlPr>
                              <a:rPr lang="bg-BG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n</m:t>
                            </m:r>
                            <m: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−2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n</m:t>
                            </m:r>
                          </m:den>
                        </m:f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sup>
                    </m:sSup>
                    <m:sSup>
                      <m:sSupPr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e</m:t>
                        </m:r>
                      </m:e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−2 </m:t>
                        </m:r>
                        <m:f>
                          <m:fPr>
                            <m:ctrlPr>
                              <a:rPr lang="bg-BG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</m:t>
                            </m:r>
                            <m: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n</m:t>
                            </m:r>
                            <m: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−2)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n</m:t>
                            </m:r>
                          </m:den>
                        </m:f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it-IT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1+</m:t>
                        </m:r>
                        <m:r>
                          <m:rPr>
                            <m:nor/>
                          </m:rPr>
                          <a:rPr lang="it-IT" dirty="0">
                            <a:solidFill>
                              <a:schemeClr val="tx1"/>
                            </a:solidFill>
                          </a:rPr>
                          <m:t>3 </m:t>
                        </m:r>
                        <m:f>
                          <m:fPr>
                            <m:ctrlPr>
                              <a:rPr lang="bg-BG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n</m:t>
                                </m:r>
                                <m: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 + </m:t>
                                </m:r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c</m:t>
                                </m:r>
                              </m:e>
                            </m:func>
                          </m:num>
                          <m:den>
                            <m:sSup>
                              <m:sSupPr>
                                <m:ctrlPr>
                                  <a:rPr lang="bg-BG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n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bg-BG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it-IT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5</m:t>
                                    </m:r>
                                  </m:den>
                                </m:f>
                              </m:sup>
                            </m:sSup>
                          </m:den>
                        </m:f>
                        <m:sSup>
                          <m:sSupPr>
                            <m:ctrlPr>
                              <a:rPr lang="it-IT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e</m:t>
                            </m:r>
                          </m:e>
                          <m:sup>
                            <m:f>
                              <m:fPr>
                                <m:ctrlPr>
                                  <a:rPr lang="bg-BG" i="1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it-IT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it-IT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5</m:t>
                                </m:r>
                              </m:den>
                            </m:f>
                            <m:r>
                              <a:rPr lang="it-IT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bg-BG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c</m:t>
                                </m:r>
                                <m: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n</m:t>
                                </m:r>
                                <m: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−2)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n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&lt; (1 +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−2</m:t>
                        </m:r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𝑐</m:t>
                        </m:r>
                      </m:sup>
                    </m:sSup>
                  </m:oMath>
                </a14:m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endParaRPr lang="it-IT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2603" y="1045579"/>
                <a:ext cx="9811933" cy="5540416"/>
              </a:xfrm>
              <a:blipFill rotWithShape="0">
                <a:blip r:embed="rId2"/>
                <a:stretch>
                  <a:fillRect l="-435" t="-79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07956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Delimitazione inferiore 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52603" y="1045579"/>
                <a:ext cx="9811933" cy="5540416"/>
              </a:xfrm>
            </p:spPr>
            <p:txBody>
              <a:bodyPr>
                <a:normAutofit/>
              </a:bodyPr>
              <a:lstStyle/>
              <a:p>
                <a:r>
                  <a:rPr lang="it-IT" b="1" dirty="0" smtClean="0">
                    <a:solidFill>
                      <a:schemeClr val="tx1"/>
                    </a:solidFill>
                  </a:rPr>
                  <a:t>Riassumiamo: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																			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P(G </a:t>
                </a:r>
                <a:r>
                  <a:rPr lang="it-IT" b="1" dirty="0">
                    <a:solidFill>
                      <a:schemeClr val="tx1"/>
                    </a:solidFill>
                  </a:rPr>
                  <a:t>non connesso)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</m:oMath>
                </a14:m>
                <a:r>
                  <a:rPr lang="it-IT" b="1" dirty="0" smtClean="0">
                    <a:solidFill>
                      <a:schemeClr val="tx1"/>
                    </a:solidFill>
                  </a:rPr>
                  <a:t> n(1 </a:t>
                </a:r>
                <a:r>
                  <a:rPr lang="it-IT" b="1" dirty="0">
                    <a:solidFill>
                      <a:schemeClr val="tx1"/>
                    </a:solidFill>
                  </a:rPr>
                  <a:t>-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𝝅</m:t>
                    </m:r>
                  </m:oMath>
                </a14:m>
                <a:r>
                  <a:rPr lang="it-IT" b="1" dirty="0">
                    <a:solidFill>
                      <a:schemeClr val="tx1"/>
                    </a:solidFill>
                  </a:rPr>
                  <a:t> r</a:t>
                </a:r>
                <a:r>
                  <a:rPr lang="it-IT" sz="2000" b="1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it-IT" b="1" dirty="0">
                    <a:solidFill>
                      <a:schemeClr val="tx1"/>
                    </a:solidFill>
                  </a:rPr>
                  <a:t> )</a:t>
                </a:r>
                <a:r>
                  <a:rPr lang="it-IT" sz="2000" b="1" baseline="30000" dirty="0">
                    <a:solidFill>
                      <a:schemeClr val="tx1"/>
                    </a:solidFill>
                  </a:rPr>
                  <a:t>n-1</a:t>
                </a:r>
                <a:r>
                  <a:rPr lang="it-IT" b="1" baseline="30000" dirty="0">
                    <a:solidFill>
                      <a:schemeClr val="tx1"/>
                    </a:solidFill>
                  </a:rPr>
                  <a:t> 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- </a:t>
                </a:r>
                <a:r>
                  <a:rPr lang="it-IT" b="1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(n-1)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b="1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𝐧</m:t>
                        </m:r>
                      </m:e>
                      <m:sup>
                        <m:r>
                          <a:rPr lang="it-IT" b="1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it-IT" b="1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𝟐</m:t>
                        </m:r>
                        <m:r>
                          <a:rPr lang="it-IT" b="1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f>
                          <m:fPr>
                            <m:ctrlPr>
                              <a:rPr lang="bg-BG" b="1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it-IT" b="1" i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𝐧</m:t>
                            </m:r>
                            <m:r>
                              <a:rPr lang="it-IT" b="1" i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r>
                              <a:rPr lang="it-IT" b="1" i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𝟐</m:t>
                            </m:r>
                          </m:num>
                          <m:den>
                            <m:r>
                              <a:rPr lang="it-IT" b="1" i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𝐧</m:t>
                            </m:r>
                          </m:den>
                        </m:f>
                        <m:r>
                          <a:rPr lang="it-IT" b="1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sup>
                    </m:sSup>
                    <m:sSup>
                      <m:sSupPr>
                        <m:ctrlPr>
                          <a:rPr lang="it-IT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b="1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𝐞</m:t>
                        </m:r>
                      </m:e>
                      <m:sup>
                        <m:r>
                          <a:rPr lang="it-IT" b="1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it-IT" b="1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𝟐</m:t>
                        </m:r>
                        <m:r>
                          <a:rPr lang="it-IT" b="1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f>
                          <m:fPr>
                            <m:ctrlPr>
                              <a:rPr lang="bg-BG" b="1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it-IT" b="1" i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r>
                              <a:rPr lang="it-IT" b="1" i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𝐜</m:t>
                            </m:r>
                            <m:r>
                              <a:rPr lang="it-IT" b="1" i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it-IT" b="1" i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𝐧</m:t>
                            </m:r>
                            <m:r>
                              <a:rPr lang="it-IT" b="1" i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r>
                              <a:rPr lang="it-IT" b="1" i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𝟐</m:t>
                            </m:r>
                            <m:r>
                              <a:rPr lang="it-IT" b="1" i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num>
                          <m:den>
                            <m:r>
                              <a:rPr lang="it-IT" b="1" i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𝐧</m:t>
                            </m:r>
                          </m:den>
                        </m:f>
                        <m:r>
                          <a:rPr lang="it-IT" b="1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it-IT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b="1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it-IT" b="1" i="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𝟏</m:t>
                        </m:r>
                        <m:r>
                          <a:rPr lang="it-IT" b="1" i="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it-IT" b="1" dirty="0">
                            <a:solidFill>
                              <a:schemeClr val="tx1"/>
                            </a:solidFill>
                          </a:rPr>
                          <m:t>3 </m:t>
                        </m:r>
                        <m:f>
                          <m:fPr>
                            <m:ctrlPr>
                              <a:rPr lang="bg-BG" b="1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it-IT" b="1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a:rPr lang="it-IT" b="1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𝐥𝐧</m:t>
                                </m:r>
                              </m:fName>
                              <m:e>
                                <m:r>
                                  <a:rPr lang="it-IT" b="1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𝐧</m:t>
                                </m:r>
                                <m:r>
                                  <a:rPr lang="it-IT" b="1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 + </m:t>
                                </m:r>
                                <m:r>
                                  <a:rPr lang="it-IT" b="1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𝐜</m:t>
                                </m:r>
                              </m:e>
                            </m:func>
                          </m:num>
                          <m:den>
                            <m:sSup>
                              <m:sSupPr>
                                <m:ctrlPr>
                                  <a:rPr lang="bg-BG" b="1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it-IT" b="1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𝐧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bg-BG" b="1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b="1" i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𝟑</m:t>
                                    </m:r>
                                  </m:num>
                                  <m:den>
                                    <m:r>
                                      <a:rPr lang="it-IT" b="1" i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𝟓</m:t>
                                    </m:r>
                                  </m:den>
                                </m:f>
                              </m:sup>
                            </m:sSup>
                          </m:den>
                        </m:f>
                        <m:sSup>
                          <m:sSupPr>
                            <m:ctrlPr>
                              <a:rPr lang="it-IT" b="1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b="1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𝐞</m:t>
                            </m:r>
                          </m:e>
                          <m:sup>
                            <m:f>
                              <m:fPr>
                                <m:ctrlPr>
                                  <a:rPr lang="bg-BG" b="1" i="1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it-IT" b="1" i="0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𝟐</m:t>
                                </m:r>
                              </m:num>
                              <m:den>
                                <m:r>
                                  <a:rPr lang="it-IT" b="1" i="0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𝟓</m:t>
                                </m:r>
                              </m:den>
                            </m:f>
                            <m:r>
                              <a:rPr lang="it-IT" b="1" i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bg-BG" b="1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it-IT" b="1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𝐜</m:t>
                                </m:r>
                                <m:r>
                                  <a:rPr lang="it-IT" b="1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lang="it-IT" b="1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𝐧</m:t>
                                </m:r>
                                <m:r>
                                  <a:rPr lang="it-IT" b="1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it-IT" b="1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𝟐</m:t>
                                </m:r>
                                <m:r>
                                  <a:rPr lang="it-IT" b="1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it-IT" b="1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𝐧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endParaRPr lang="it-IT" b="1" dirty="0" smtClean="0">
                  <a:solidFill>
                    <a:schemeClr val="tx1"/>
                  </a:solidFill>
                </a:endParaRPr>
              </a:p>
              <a:p>
                <a:pPr lvl="1"/>
                <a:endParaRPr lang="it-IT" b="1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e per ogni </a:t>
                </a:r>
                <a14:m>
                  <m:oMath xmlns:m="http://schemas.openxmlformats.org/officeDocument/2006/math">
                    <m:r>
                      <a:rPr lang="it-IT" sz="2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&gt; 0 esiste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e>
                      <m:sub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200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ε</m:t>
                        </m:r>
                      </m:sub>
                    </m:sSub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&gt; 0 tale che, per ogni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e>
                      <m:sub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ε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: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								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(n-1</a:t>
                </a:r>
                <a:r>
                  <a:rPr lang="it-IT" dirty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e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−2 </m:t>
                        </m:r>
                        <m:f>
                          <m:fPr>
                            <m:ctrlPr>
                              <a:rPr lang="bg-BG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n</m:t>
                            </m:r>
                            <m: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−2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n</m:t>
                            </m:r>
                          </m:den>
                        </m:f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sup>
                    </m:sSup>
                    <m:sSup>
                      <m:sSupPr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e</m:t>
                        </m:r>
                      </m:e>
                      <m:sup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−2 </m:t>
                        </m:r>
                        <m:f>
                          <m:fPr>
                            <m:ctrlPr>
                              <a:rPr lang="bg-BG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</m:t>
                            </m:r>
                            <m: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n</m:t>
                            </m:r>
                            <m: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−2)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n</m:t>
                            </m:r>
                          </m:den>
                        </m:f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it-IT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1+</m:t>
                        </m:r>
                        <m:r>
                          <m:rPr>
                            <m:nor/>
                          </m:rPr>
                          <a:rPr lang="it-IT" dirty="0">
                            <a:solidFill>
                              <a:schemeClr val="tx1"/>
                            </a:solidFill>
                          </a:rPr>
                          <m:t>3 </m:t>
                        </m:r>
                        <m:f>
                          <m:fPr>
                            <m:ctrlPr>
                              <a:rPr lang="bg-BG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n</m:t>
                                </m:r>
                                <m: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 + </m:t>
                                </m:r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c</m:t>
                                </m:r>
                              </m:e>
                            </m:func>
                          </m:num>
                          <m:den>
                            <m:sSup>
                              <m:sSupPr>
                                <m:ctrlPr>
                                  <a:rPr lang="bg-BG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n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bg-BG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it-IT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5</m:t>
                                    </m:r>
                                  </m:den>
                                </m:f>
                              </m:sup>
                            </m:sSup>
                          </m:den>
                        </m:f>
                        <m:sSup>
                          <m:sSupPr>
                            <m:ctrlPr>
                              <a:rPr lang="it-IT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e</m:t>
                            </m:r>
                          </m:e>
                          <m:sup>
                            <m:f>
                              <m:fPr>
                                <m:ctrlPr>
                                  <a:rPr lang="bg-BG" i="1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it-IT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it-IT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5</m:t>
                                </m:r>
                              </m:den>
                            </m:f>
                            <m:r>
                              <a:rPr lang="it-IT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bg-BG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c</m:t>
                                </m:r>
                                <m: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n</m:t>
                                </m:r>
                                <m: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−2)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n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&lt; </a:t>
                </a:r>
                <a:r>
                  <a:rPr lang="it-IT" dirty="0">
                    <a:solidFill>
                      <a:schemeClr val="tx1"/>
                    </a:solidFill>
                  </a:rPr>
                  <a:t>(1 +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−2</m:t>
                        </m:r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𝑐</m:t>
                        </m:r>
                      </m:sup>
                    </m:sSup>
                  </m:oMath>
                </a14:m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endParaRPr lang="it-IT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allora, </a:t>
                </a:r>
                <a:r>
                  <a:rPr lang="it-IT" dirty="0">
                    <a:solidFill>
                      <a:schemeClr val="tx1"/>
                    </a:solidFill>
                  </a:rPr>
                  <a:t>per ogni </a:t>
                </a:r>
                <a14:m>
                  <m:oMath xmlns:m="http://schemas.openxmlformats.org/officeDocument/2006/math">
                    <m:r>
                      <a:rPr lang="it-IT" sz="20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&gt; 0 esiste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e>
                      <m:sub>
                        <m: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ε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&gt; 0 tale che, per ogni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e>
                      <m:sub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ε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:</a:t>
                </a:r>
                <a:r>
                  <a:rPr lang="it-IT" sz="2800" dirty="0" smtClean="0">
                    <a:solidFill>
                      <a:schemeClr val="tx1"/>
                    </a:solidFill>
                  </a:rPr>
                  <a:t>											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b="1" dirty="0" err="1" smtClean="0">
                    <a:solidFill>
                      <a:srgbClr val="C00000"/>
                    </a:solidFill>
                  </a:rPr>
                  <a:t>P</a:t>
                </a:r>
                <a:r>
                  <a:rPr lang="it-IT" b="1" dirty="0" smtClean="0">
                    <a:solidFill>
                      <a:srgbClr val="C00000"/>
                    </a:solidFill>
                  </a:rPr>
                  <a:t>(G </a:t>
                </a:r>
                <a:r>
                  <a:rPr lang="it-IT" b="1" dirty="0">
                    <a:solidFill>
                      <a:srgbClr val="C00000"/>
                    </a:solidFill>
                  </a:rPr>
                  <a:t>non connesso)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</m:oMath>
                </a14:m>
                <a:r>
                  <a:rPr lang="it-IT" b="1" dirty="0">
                    <a:solidFill>
                      <a:srgbClr val="C00000"/>
                    </a:solidFill>
                  </a:rPr>
                  <a:t> </a:t>
                </a:r>
                <a:r>
                  <a:rPr lang="it-IT" b="1" dirty="0" smtClean="0">
                    <a:solidFill>
                      <a:srgbClr val="C00000"/>
                    </a:solidFill>
                  </a:rPr>
                  <a:t>n (</a:t>
                </a:r>
                <a:r>
                  <a:rPr lang="it-IT" b="1" dirty="0">
                    <a:solidFill>
                      <a:srgbClr val="C00000"/>
                    </a:solidFill>
                  </a:rPr>
                  <a:t>1 -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𝝅</m:t>
                    </m:r>
                  </m:oMath>
                </a14:m>
                <a:r>
                  <a:rPr lang="it-IT" b="1" dirty="0">
                    <a:solidFill>
                      <a:srgbClr val="C00000"/>
                    </a:solidFill>
                  </a:rPr>
                  <a:t> r</a:t>
                </a:r>
                <a:r>
                  <a:rPr lang="it-IT" sz="2000" b="1" baseline="30000" dirty="0">
                    <a:solidFill>
                      <a:srgbClr val="C00000"/>
                    </a:solidFill>
                  </a:rPr>
                  <a:t>2</a:t>
                </a:r>
                <a:r>
                  <a:rPr lang="it-IT" b="1" dirty="0">
                    <a:solidFill>
                      <a:srgbClr val="C00000"/>
                    </a:solidFill>
                  </a:rPr>
                  <a:t> )</a:t>
                </a:r>
                <a:r>
                  <a:rPr lang="it-IT" sz="2000" b="1" baseline="30000" dirty="0">
                    <a:solidFill>
                      <a:srgbClr val="C00000"/>
                    </a:solidFill>
                  </a:rPr>
                  <a:t>n-1</a:t>
                </a:r>
                <a:r>
                  <a:rPr lang="it-IT" b="1" baseline="30000" dirty="0">
                    <a:solidFill>
                      <a:srgbClr val="C00000"/>
                    </a:solidFill>
                  </a:rPr>
                  <a:t> </a:t>
                </a:r>
                <a:r>
                  <a:rPr lang="it-IT" b="1" dirty="0" smtClean="0">
                    <a:solidFill>
                      <a:srgbClr val="C00000"/>
                    </a:solidFill>
                  </a:rPr>
                  <a:t>- (1 +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𝜺</m:t>
                    </m:r>
                  </m:oMath>
                </a14:m>
                <a:r>
                  <a:rPr lang="it-IT" b="1" dirty="0">
                    <a:solidFill>
                      <a:srgbClr val="C00000"/>
                    </a:solidFill>
                  </a:rPr>
                  <a:t> )</a:t>
                </a:r>
                <a:r>
                  <a:rPr lang="it-IT" b="1" dirty="0" smtClean="0">
                    <a:solidFill>
                      <a:srgbClr val="C00000"/>
                    </a:solidFill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𝒆</m:t>
                        </m:r>
                      </m:e>
                      <m:sup>
                        <m:r>
                          <a:rPr lang="it-IT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it-IT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𝟐</m:t>
                        </m:r>
                        <m:r>
                          <a:rPr lang="it-IT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𝒄</m:t>
                        </m:r>
                      </m:sup>
                    </m:sSup>
                  </m:oMath>
                </a14:m>
                <a:endParaRPr lang="it-IT" b="1" dirty="0" smtClean="0">
                  <a:solidFill>
                    <a:schemeClr val="tx1"/>
                  </a:solidFill>
                </a:endParaRPr>
              </a:p>
              <a:p>
                <a:pPr lvl="1"/>
                <a:endParaRPr lang="it-IT" b="1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allora, per dimostrare che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is-I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is-IS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lim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is-IS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  <m:r>
                          <a:rPr lang="is-I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→∞</m:t>
                        </m:r>
                      </m:lim>
                    </m:limLow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P(G </a:t>
                </a:r>
                <a:r>
                  <a:rPr lang="it-IT" dirty="0">
                    <a:solidFill>
                      <a:schemeClr val="tx1"/>
                    </a:solidFill>
                  </a:rPr>
                  <a:t>non connesso) </a:t>
                </a:r>
                <a14:m>
                  <m:oMath xmlns:m="http://schemas.openxmlformats.org/officeDocument/2006/math">
                    <m:r>
                      <a:rPr lang="it-IT" b="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0 è sufficiente dimostrare che, da un certo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in poi, 																							</a:t>
                </a:r>
                <a:r>
                  <a:rPr lang="it-IT" b="1" dirty="0" err="1" smtClean="0">
                    <a:solidFill>
                      <a:srgbClr val="162DCF"/>
                    </a:solidFill>
                  </a:rPr>
                  <a:t>n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 (1 </a:t>
                </a:r>
                <a:r>
                  <a:rPr lang="it-IT" b="1" dirty="0">
                    <a:solidFill>
                      <a:srgbClr val="162DCF"/>
                    </a:solidFill>
                  </a:rPr>
                  <a:t>-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𝝅</m:t>
                    </m:r>
                  </m:oMath>
                </a14:m>
                <a:r>
                  <a:rPr lang="it-IT" b="1" dirty="0">
                    <a:solidFill>
                      <a:srgbClr val="162DCF"/>
                    </a:solidFill>
                  </a:rPr>
                  <a:t> r</a:t>
                </a:r>
                <a:r>
                  <a:rPr lang="it-IT" sz="2000" b="1" baseline="30000" dirty="0">
                    <a:solidFill>
                      <a:srgbClr val="162DCF"/>
                    </a:solidFill>
                  </a:rPr>
                  <a:t>2</a:t>
                </a:r>
                <a:r>
                  <a:rPr lang="it-IT" b="1" dirty="0">
                    <a:solidFill>
                      <a:srgbClr val="162DCF"/>
                    </a:solidFill>
                  </a:rPr>
                  <a:t> )</a:t>
                </a:r>
                <a:r>
                  <a:rPr lang="it-IT" sz="2000" b="1" baseline="30000" dirty="0">
                    <a:solidFill>
                      <a:srgbClr val="162DCF"/>
                    </a:solidFill>
                  </a:rPr>
                  <a:t>n-1</a:t>
                </a:r>
                <a:r>
                  <a:rPr lang="it-IT" b="1" baseline="30000" dirty="0">
                    <a:solidFill>
                      <a:srgbClr val="162DCF"/>
                    </a:solidFill>
                  </a:rPr>
                  <a:t>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&gt; (1 +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𝜺</m:t>
                    </m:r>
                  </m:oMath>
                </a14:m>
                <a:r>
                  <a:rPr lang="it-IT" b="1" dirty="0">
                    <a:solidFill>
                      <a:srgbClr val="162DCF"/>
                    </a:solidFill>
                  </a:rPr>
                  <a:t> )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𝒆</m:t>
                        </m:r>
                      </m:e>
                      <m:sup>
                        <m:r>
                          <a:rPr lang="it-IT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it-IT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𝟐</m:t>
                        </m:r>
                        <m:r>
                          <a:rPr lang="it-IT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𝒄</m:t>
                        </m:r>
                      </m:sup>
                    </m:sSup>
                  </m:oMath>
                </a14:m>
                <a:r>
                  <a:rPr lang="it-IT" b="1" dirty="0" smtClean="0">
                    <a:solidFill>
                      <a:srgbClr val="162DCF"/>
                    </a:solidFill>
                  </a:rPr>
                  <a:t> </a:t>
                </a:r>
                <a:endParaRPr lang="it-IT" b="1" dirty="0">
                  <a:solidFill>
                    <a:srgbClr val="162DCF"/>
                  </a:solidFill>
                </a:endParaRPr>
              </a:p>
              <a:p>
                <a:pPr lvl="1"/>
                <a:endParaRPr lang="it-IT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2603" y="1045579"/>
                <a:ext cx="9811933" cy="5540416"/>
              </a:xfrm>
              <a:blipFill rotWithShape="0">
                <a:blip r:embed="rId2"/>
                <a:stretch>
                  <a:fillRect l="-435" t="-6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87349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Delimitazione inferiore 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52603" y="1045579"/>
                <a:ext cx="9811933" cy="5540416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dimostriamo che, da un certo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in poi, 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n(1 </a:t>
                </a:r>
                <a:r>
                  <a:rPr lang="it-IT" b="1" dirty="0">
                    <a:solidFill>
                      <a:schemeClr val="tx1"/>
                    </a:solidFill>
                  </a:rPr>
                  <a:t>-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𝝅</m:t>
                    </m:r>
                  </m:oMath>
                </a14:m>
                <a:r>
                  <a:rPr lang="it-IT" b="1" dirty="0">
                    <a:solidFill>
                      <a:schemeClr val="tx1"/>
                    </a:solidFill>
                  </a:rPr>
                  <a:t> r</a:t>
                </a:r>
                <a:r>
                  <a:rPr lang="it-IT" sz="2000" b="1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it-IT" b="1" dirty="0">
                    <a:solidFill>
                      <a:schemeClr val="tx1"/>
                    </a:solidFill>
                  </a:rPr>
                  <a:t> )</a:t>
                </a:r>
                <a:r>
                  <a:rPr lang="it-IT" sz="2000" b="1" baseline="30000" dirty="0">
                    <a:solidFill>
                      <a:schemeClr val="tx1"/>
                    </a:solidFill>
                  </a:rPr>
                  <a:t>n-1</a:t>
                </a:r>
                <a:r>
                  <a:rPr lang="it-IT" b="1" baseline="30000" dirty="0">
                    <a:solidFill>
                      <a:schemeClr val="tx1"/>
                    </a:solidFill>
                  </a:rPr>
                  <a:t> 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- </a:t>
                </a:r>
                <a:r>
                  <a:rPr lang="it-IT" b="1" dirty="0">
                    <a:solidFill>
                      <a:schemeClr val="tx1"/>
                    </a:solidFill>
                  </a:rPr>
                  <a:t>(1 +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𝜺</m:t>
                    </m:r>
                  </m:oMath>
                </a14:m>
                <a:r>
                  <a:rPr lang="it-IT" b="1" dirty="0">
                    <a:solidFill>
                      <a:schemeClr val="tx1"/>
                    </a:solidFill>
                  </a:rPr>
                  <a:t> )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𝒆</m:t>
                        </m:r>
                      </m:e>
                      <m:sup>
                        <m:r>
                          <a:rPr lang="it-IT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it-IT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𝟐</m:t>
                        </m:r>
                        <m:r>
                          <a:rPr lang="it-IT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𝒄</m:t>
                        </m:r>
                      </m:sup>
                    </m:sSup>
                  </m:oMath>
                </a14:m>
                <a:r>
                  <a:rPr lang="it-IT" b="1" dirty="0" smtClean="0">
                    <a:solidFill>
                      <a:schemeClr val="tx1"/>
                    </a:solidFill>
                  </a:rPr>
                  <a:t> &gt; 0</a:t>
                </a:r>
                <a:endParaRPr lang="it-IT" b="1" dirty="0" smtClean="0">
                  <a:solidFill>
                    <a:srgbClr val="162DCF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calcoliamo il logaritmo del membro sinistro della disuguaglianza: 							</a:t>
                </a:r>
                <a:r>
                  <a:rPr lang="it-IT" sz="2400" dirty="0">
                    <a:solidFill>
                      <a:schemeClr val="tx1"/>
                    </a:solidFill>
                  </a:rPr>
                  <a:t>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ln [</a:t>
                </a:r>
                <a:r>
                  <a:rPr lang="it-IT" b="1" dirty="0" err="1" smtClean="0">
                    <a:solidFill>
                      <a:srgbClr val="162DCF"/>
                    </a:solidFill>
                  </a:rPr>
                  <a:t>n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 (1 </a:t>
                </a:r>
                <a:r>
                  <a:rPr lang="it-IT" b="1" dirty="0">
                    <a:solidFill>
                      <a:srgbClr val="162DCF"/>
                    </a:solidFill>
                  </a:rPr>
                  <a:t>-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𝝅</m:t>
                    </m:r>
                  </m:oMath>
                </a14:m>
                <a:r>
                  <a:rPr lang="it-IT" b="1" dirty="0">
                    <a:solidFill>
                      <a:srgbClr val="162DCF"/>
                    </a:solidFill>
                  </a:rPr>
                  <a:t> r</a:t>
                </a:r>
                <a:r>
                  <a:rPr lang="it-IT" b="1" baseline="30000" dirty="0">
                    <a:solidFill>
                      <a:srgbClr val="162DCF"/>
                    </a:solidFill>
                  </a:rPr>
                  <a:t>2</a:t>
                </a:r>
                <a:r>
                  <a:rPr lang="it-IT" b="1" dirty="0">
                    <a:solidFill>
                      <a:srgbClr val="162DCF"/>
                    </a:solidFill>
                  </a:rPr>
                  <a:t> )</a:t>
                </a:r>
                <a:r>
                  <a:rPr lang="it-IT" b="1" baseline="30000" dirty="0">
                    <a:solidFill>
                      <a:srgbClr val="162DCF"/>
                    </a:solidFill>
                  </a:rPr>
                  <a:t>n-1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]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= ln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+ ln (</a:t>
                </a:r>
                <a:r>
                  <a:rPr lang="it-IT" dirty="0">
                    <a:solidFill>
                      <a:schemeClr val="tx1"/>
                    </a:solidFill>
                  </a:rPr>
                  <a:t>1 -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r</a:t>
                </a:r>
                <a:r>
                  <a:rPr lang="it-IT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 )</a:t>
                </a:r>
                <a:r>
                  <a:rPr lang="it-IT" baseline="30000" dirty="0">
                    <a:solidFill>
                      <a:schemeClr val="tx1"/>
                    </a:solidFill>
                  </a:rPr>
                  <a:t>n-1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= ln </a:t>
                </a:r>
                <a:r>
                  <a:rPr lang="it-IT" b="1" dirty="0" err="1" smtClean="0">
                    <a:solidFill>
                      <a:srgbClr val="162DCF"/>
                    </a:solidFill>
                  </a:rPr>
                  <a:t>n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 + (n-1) ln </a:t>
                </a:r>
                <a:r>
                  <a:rPr lang="it-IT" b="1" dirty="0">
                    <a:solidFill>
                      <a:srgbClr val="162DCF"/>
                    </a:solidFill>
                  </a:rPr>
                  <a:t>(1 -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𝝅</m:t>
                    </m:r>
                  </m:oMath>
                </a14:m>
                <a:r>
                  <a:rPr lang="it-IT" b="1" dirty="0">
                    <a:solidFill>
                      <a:srgbClr val="162DCF"/>
                    </a:solidFill>
                  </a:rPr>
                  <a:t> r</a:t>
                </a:r>
                <a:r>
                  <a:rPr lang="it-IT" b="1" baseline="30000" dirty="0">
                    <a:solidFill>
                      <a:srgbClr val="162DCF"/>
                    </a:solidFill>
                  </a:rPr>
                  <a:t>2</a:t>
                </a:r>
                <a:r>
                  <a:rPr lang="it-IT" b="1" dirty="0">
                    <a:solidFill>
                      <a:srgbClr val="162DCF"/>
                    </a:solidFill>
                  </a:rPr>
                  <a:t>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)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ricordiamo che, per x &lt; 1, ln (1– x) =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s-IS" sz="18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is-IS" sz="18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sz="18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bg-BG" sz="180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it-IT" sz="1800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it-IT" sz="1800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k</m:t>
                                </m:r>
                              </m:sup>
                            </m:sSup>
                          </m:num>
                          <m:den>
                            <m:r>
                              <m:rPr>
                                <m:sty m:val="p"/>
                              </m:rPr>
                              <a:rPr lang="it-IT" sz="18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k</m:t>
                            </m:r>
                          </m:den>
                        </m:f>
                      </m:e>
                    </m:nary>
                  </m:oMath>
                </a14:m>
                <a:endParaRPr lang="it-IT" sz="1800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da cui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ln [ </a:t>
                </a:r>
                <a:r>
                  <a:rPr lang="it-IT" b="1" dirty="0" err="1" smtClean="0">
                    <a:solidFill>
                      <a:srgbClr val="162DCF"/>
                    </a:solidFill>
                  </a:rPr>
                  <a:t>n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(1 </a:t>
                </a:r>
                <a:r>
                  <a:rPr lang="it-IT" b="1" dirty="0">
                    <a:solidFill>
                      <a:srgbClr val="162DCF"/>
                    </a:solidFill>
                  </a:rPr>
                  <a:t>-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𝝅</m:t>
                    </m:r>
                  </m:oMath>
                </a14:m>
                <a:r>
                  <a:rPr lang="it-IT" b="1" dirty="0">
                    <a:solidFill>
                      <a:srgbClr val="162DCF"/>
                    </a:solidFill>
                  </a:rPr>
                  <a:t> r</a:t>
                </a:r>
                <a:r>
                  <a:rPr lang="it-IT" b="1" baseline="30000" dirty="0">
                    <a:solidFill>
                      <a:srgbClr val="162DCF"/>
                    </a:solidFill>
                  </a:rPr>
                  <a:t>2</a:t>
                </a:r>
                <a:r>
                  <a:rPr lang="it-IT" b="1" dirty="0">
                    <a:solidFill>
                      <a:srgbClr val="162DCF"/>
                    </a:solidFill>
                  </a:rPr>
                  <a:t> )</a:t>
                </a:r>
                <a:r>
                  <a:rPr lang="it-IT" b="1" baseline="30000" dirty="0">
                    <a:solidFill>
                      <a:srgbClr val="162DCF"/>
                    </a:solidFill>
                  </a:rPr>
                  <a:t>n-1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] = </a:t>
                </a:r>
                <a:r>
                  <a:rPr lang="it-IT" b="1" dirty="0">
                    <a:solidFill>
                      <a:srgbClr val="162DCF"/>
                    </a:solidFill>
                  </a:rPr>
                  <a:t>ln </a:t>
                </a:r>
                <a:r>
                  <a:rPr lang="it-IT" b="1" dirty="0" err="1">
                    <a:solidFill>
                      <a:srgbClr val="162DCF"/>
                    </a:solidFill>
                  </a:rPr>
                  <a:t>n</a:t>
                </a:r>
                <a:r>
                  <a:rPr lang="it-IT" b="1" dirty="0">
                    <a:solidFill>
                      <a:srgbClr val="162DCF"/>
                    </a:solidFill>
                  </a:rPr>
                  <a:t>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- </a:t>
                </a:r>
                <a:r>
                  <a:rPr lang="it-IT" b="1" dirty="0">
                    <a:solidFill>
                      <a:srgbClr val="162DCF"/>
                    </a:solidFill>
                  </a:rPr>
                  <a:t>(n-1)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s-IS" sz="1800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800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𝒌</m:t>
                        </m:r>
                        <m:r>
                          <a:rPr lang="it-IT" sz="1800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it-IT" sz="1800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𝟏</m:t>
                        </m:r>
                      </m:sub>
                      <m:sup>
                        <m:r>
                          <a:rPr lang="is-IS" sz="1800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sz="1800" b="1" i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bg-BG" sz="1800" b="1" i="1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it-IT" sz="1800" b="1" i="0" smtClean="0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it-IT" sz="1800" b="1" i="1" smtClean="0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𝝅</m:t>
                                </m:r>
                                <m:r>
                                  <a:rPr lang="it-IT" sz="1800" b="1" i="0" smtClean="0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it-IT" sz="1800" b="1" i="1" smtClean="0">
                                        <a:solidFill>
                                          <a:srgbClr val="162DCF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800" b="1" i="0" smtClean="0">
                                        <a:solidFill>
                                          <a:srgbClr val="162DCF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𝐫</m:t>
                                    </m:r>
                                  </m:e>
                                  <m:sup>
                                    <m:r>
                                      <a:rPr lang="it-IT" sz="1800" b="1" i="0" smtClean="0">
                                        <a:solidFill>
                                          <a:srgbClr val="162DCF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it-IT" sz="1800" b="1" i="0" smtClean="0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it-IT" sz="1800" b="1" i="0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𝐤</m:t>
                                </m:r>
                              </m:sup>
                            </m:sSup>
                          </m:num>
                          <m:den>
                            <m:r>
                              <a:rPr lang="it-IT" sz="1800" b="1" i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𝐤</m:t>
                            </m:r>
                          </m:den>
                        </m:f>
                      </m:e>
                    </m:nary>
                  </m:oMath>
                </a14:m>
                <a:endParaRPr lang="it-IT" sz="1800" b="1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e poiché </a:t>
                </a:r>
                <a:r>
                  <a:rPr lang="it-IT" dirty="0">
                    <a:solidFill>
                      <a:schemeClr val="tx1"/>
                    </a:solidFill>
                  </a:rPr>
                  <a:t>r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bg-BG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it-IT" sz="18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it-IT" sz="18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m:rPr>
                                    <m:sty m:val="p"/>
                                  </m:rPr>
                                  <a:rPr lang="it-IT" sz="18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n</m:t>
                                </m:r>
                                <m:r>
                                  <a:rPr lang="it-IT" sz="18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 + 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18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c</m:t>
                                </m:r>
                              </m:e>
                            </m:func>
                          </m:num>
                          <m:den>
                            <m:r>
                              <m:rPr>
                                <m:sty m:val="p"/>
                              </m:rPr>
                              <a:rPr lang="it-IT" sz="18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n</m:t>
                            </m:r>
                            <m:r>
                              <a:rPr lang="it-IT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it-IT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</m:den>
                        </m:f>
                      </m:e>
                    </m:rad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, ossia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r</a:t>
                </a:r>
                <a:r>
                  <a:rPr lang="it-IT" sz="1800" baseline="30000" dirty="0" smtClean="0">
                    <a:solidFill>
                      <a:schemeClr val="tx1"/>
                    </a:solidFill>
                  </a:rPr>
                  <a:t>2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it-IT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 sz="18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ln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it-IT" sz="18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n</m:t>
                            </m:r>
                            <m:r>
                              <a:rPr lang="it-IT" sz="18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+ </m:t>
                            </m:r>
                            <m:r>
                              <m:rPr>
                                <m:sty m:val="p"/>
                              </m:rPr>
                              <a:rPr lang="it-IT" sz="18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c</m:t>
                            </m:r>
                          </m:e>
                        </m:func>
                      </m:num>
                      <m:den>
                        <m:r>
                          <m:rPr>
                            <m:sty m:val="p"/>
                          </m:rP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  <m:r>
                          <a:rPr lang="it-IT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, allora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ln [ </a:t>
                </a:r>
                <a:r>
                  <a:rPr lang="it-IT" b="1" dirty="0" err="1" smtClean="0">
                    <a:solidFill>
                      <a:srgbClr val="162DCF"/>
                    </a:solidFill>
                  </a:rPr>
                  <a:t>n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 (1 </a:t>
                </a:r>
                <a:r>
                  <a:rPr lang="it-IT" b="1" dirty="0">
                    <a:solidFill>
                      <a:srgbClr val="162DCF"/>
                    </a:solidFill>
                  </a:rPr>
                  <a:t>-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𝝅</m:t>
                    </m:r>
                  </m:oMath>
                </a14:m>
                <a:r>
                  <a:rPr lang="it-IT" b="1" dirty="0">
                    <a:solidFill>
                      <a:srgbClr val="162DCF"/>
                    </a:solidFill>
                  </a:rPr>
                  <a:t> r</a:t>
                </a:r>
                <a:r>
                  <a:rPr lang="it-IT" b="1" baseline="30000" dirty="0">
                    <a:solidFill>
                      <a:srgbClr val="162DCF"/>
                    </a:solidFill>
                  </a:rPr>
                  <a:t>2</a:t>
                </a:r>
                <a:r>
                  <a:rPr lang="it-IT" b="1" dirty="0">
                    <a:solidFill>
                      <a:srgbClr val="162DCF"/>
                    </a:solidFill>
                  </a:rPr>
                  <a:t> )</a:t>
                </a:r>
                <a:r>
                  <a:rPr lang="it-IT" b="1" baseline="30000" dirty="0">
                    <a:solidFill>
                      <a:srgbClr val="162DCF"/>
                    </a:solidFill>
                  </a:rPr>
                  <a:t>n-1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] = </a:t>
                </a:r>
                <a:r>
                  <a:rPr lang="it-IT" b="1" dirty="0">
                    <a:solidFill>
                      <a:srgbClr val="162DCF"/>
                    </a:solidFill>
                  </a:rPr>
                  <a:t>ln </a:t>
                </a:r>
                <a:r>
                  <a:rPr lang="it-IT" b="1" dirty="0" err="1">
                    <a:solidFill>
                      <a:srgbClr val="162DCF"/>
                    </a:solidFill>
                  </a:rPr>
                  <a:t>n</a:t>
                </a:r>
                <a:r>
                  <a:rPr lang="it-IT" b="1" dirty="0">
                    <a:solidFill>
                      <a:srgbClr val="162DCF"/>
                    </a:solidFill>
                  </a:rPr>
                  <a:t> - (n-1)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s-IS" sz="1800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800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𝐤</m:t>
                        </m:r>
                        <m:r>
                          <a:rPr lang="it-IT" sz="1800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it-IT" sz="1800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𝟏</m:t>
                        </m:r>
                      </m:sub>
                      <m:sup>
                        <m:r>
                          <a:rPr lang="is-IS" sz="1800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sz="1800" b="1" i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bg-BG" sz="1800" b="1" i="1" smtClean="0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it-IT" sz="1800" b="1" i="0" smtClean="0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it-IT" sz="1800" b="1" i="1" smtClean="0">
                                        <a:solidFill>
                                          <a:srgbClr val="162DCF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it-IT" sz="1800" b="1" i="0" smtClean="0">
                                        <a:solidFill>
                                          <a:srgbClr val="162DCF"/>
                                        </a:solidFill>
                                        <a:latin typeface="Cambria Math" charset="0"/>
                                      </a:rPr>
                                      <m:t>𝐥𝐧</m:t>
                                    </m:r>
                                  </m:fName>
                                  <m:e>
                                    <m:r>
                                      <a:rPr lang="it-IT" sz="1800" b="1" i="0" smtClean="0">
                                        <a:solidFill>
                                          <a:srgbClr val="162DCF"/>
                                        </a:solidFill>
                                        <a:latin typeface="Cambria Math" charset="0"/>
                                      </a:rPr>
                                      <m:t>𝐧</m:t>
                                    </m:r>
                                  </m:e>
                                </m:func>
                                <m:r>
                                  <a:rPr lang="it-IT" sz="1800" b="1" i="0" smtClean="0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it-IT" sz="1800" b="1" i="0" smtClean="0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𝐜</m:t>
                                </m:r>
                                <m:r>
                                  <a:rPr lang="it-IT" sz="1800" b="1" i="0" smtClean="0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it-IT" sz="1800" b="1" i="0" smtClean="0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𝐤</m:t>
                                </m:r>
                              </m:sup>
                            </m:sSup>
                          </m:num>
                          <m:den>
                            <m:r>
                              <a:rPr lang="it-IT" sz="1800" b="1" i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𝐤</m:t>
                            </m:r>
                            <m:r>
                              <a:rPr lang="it-IT" sz="1800" b="1" i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it-IT" sz="1800" b="1" i="1" smtClean="0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it-IT" sz="1800" b="1" i="0" smtClean="0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𝐧</m:t>
                                </m:r>
                              </m:e>
                              <m:sup>
                                <m:r>
                                  <a:rPr lang="it-IT" sz="1800" b="1" i="0" smtClean="0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𝐤</m:t>
                                </m:r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it-IT" sz="1800" b="1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a questo punto poniamo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𝜹</m:t>
                    </m:r>
                  </m:oMath>
                </a14:m>
                <a:r>
                  <a:rPr lang="it-IT" b="1" dirty="0" smtClean="0">
                    <a:solidFill>
                      <a:srgbClr val="DD51E7"/>
                    </a:solidFill>
                  </a:rPr>
                  <a:t>(</a:t>
                </a:r>
                <a:r>
                  <a:rPr lang="it-IT" b="1" dirty="0" err="1" smtClean="0">
                    <a:solidFill>
                      <a:srgbClr val="DD51E7"/>
                    </a:solidFill>
                  </a:rPr>
                  <a:t>n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s-IS" sz="1800" b="1" i="1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8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𝐤</m:t>
                        </m:r>
                        <m:r>
                          <a:rPr lang="it-IT" sz="18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it-IT" sz="1800" b="1" i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𝟑</m:t>
                        </m:r>
                      </m:sub>
                      <m:sup>
                        <m:r>
                          <a:rPr lang="is-IS" sz="1800" b="1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sz="1800" b="1" i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bg-BG" sz="1800" b="1" i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it-IT" sz="1800" b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it-IT" sz="1800" b="1" i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it-IT" sz="1800" b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𝐥𝐧</m:t>
                                    </m:r>
                                  </m:fName>
                                  <m:e>
                                    <m:r>
                                      <a:rPr lang="it-IT" sz="1800" b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𝐧</m:t>
                                    </m:r>
                                  </m:e>
                                </m:func>
                                <m:r>
                                  <a:rPr lang="it-IT" sz="1800" b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it-IT" sz="1800" b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𝐜</m:t>
                                </m:r>
                                <m:r>
                                  <a:rPr lang="it-IT" sz="1800" b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it-IT" sz="1800" b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𝐤</m:t>
                                </m:r>
                              </m:sup>
                            </m:sSup>
                          </m:num>
                          <m:den>
                            <m:r>
                              <a:rPr lang="it-IT" sz="1800" b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𝐤</m:t>
                            </m:r>
                            <m:r>
                              <a:rPr lang="it-IT" sz="1800" b="1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it-IT" sz="1800" b="1" i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it-IT" sz="1800" b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𝐧</m:t>
                                </m:r>
                              </m:e>
                              <m:sup>
                                <m:r>
                                  <a:rPr lang="it-IT" sz="1800" b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𝐤</m:t>
                                </m:r>
                              </m:sup>
                            </m:sSup>
                          </m:den>
                        </m:f>
                      </m:e>
                    </m:nary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  così che 									</a:t>
                </a:r>
                <a:r>
                  <a:rPr lang="it-IT" sz="2400" dirty="0" smtClean="0">
                    <a:solidFill>
                      <a:schemeClr val="tx1"/>
                    </a:solidFill>
                  </a:rPr>
                  <a:t>  </a:t>
                </a:r>
                <a:r>
                  <a:rPr lang="it-IT" sz="3200" dirty="0" smtClean="0">
                    <a:solidFill>
                      <a:schemeClr val="tx1"/>
                    </a:solidFill>
                  </a:rPr>
                  <a:t>			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ln </a:t>
                </a:r>
                <a:r>
                  <a:rPr lang="it-IT" dirty="0">
                    <a:solidFill>
                      <a:schemeClr val="tx1"/>
                    </a:solidFill>
                  </a:rPr>
                  <a:t>n(1 - </a:t>
                </a:r>
                <a14:m>
                  <m:oMath xmlns:m="http://schemas.openxmlformats.org/officeDocument/2006/math">
                    <m:r>
                      <a:rPr lang="it-IT" b="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r</a:t>
                </a:r>
                <a:r>
                  <a:rPr lang="it-IT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 )</a:t>
                </a:r>
                <a:r>
                  <a:rPr lang="it-IT" baseline="30000" dirty="0">
                    <a:solidFill>
                      <a:schemeClr val="tx1"/>
                    </a:solidFill>
                  </a:rPr>
                  <a:t>n-1 </a:t>
                </a:r>
                <a:r>
                  <a:rPr lang="it-IT" dirty="0">
                    <a:solidFill>
                      <a:schemeClr val="tx1"/>
                    </a:solidFill>
                  </a:rPr>
                  <a:t>= ln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 - (n-1)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s-IS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it-IT" sz="1800" b="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 sz="1800" b="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p>
                      <m:e>
                        <m:f>
                          <m:fPr>
                            <m:ctrlPr>
                              <a:rPr lang="bg-BG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bg-BG" sz="18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it-IT" sz="1800" b="0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it-IT" sz="18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 sz="1800" b="0" i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 sz="1800" b="0" i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n</m:t>
                                    </m:r>
                                  </m:e>
                                </m:func>
                                <m:r>
                                  <a:rPr lang="it-IT" sz="1800" b="0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1800" b="0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c</m:t>
                                </m:r>
                                <m:r>
                                  <a:rPr lang="it-IT" sz="1800" b="0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it-IT" sz="1800" b="0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k</m:t>
                                </m:r>
                              </m:sup>
                            </m:sSup>
                          </m:num>
                          <m:den>
                            <m:r>
                              <m:rPr>
                                <m:sty m:val="p"/>
                              </m:rPr>
                              <a:rPr lang="it-IT" sz="1800" b="0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k</m:t>
                            </m:r>
                            <m:r>
                              <a:rPr lang="it-IT" sz="1800" b="0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it-IT" sz="18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it-IT" sz="1800" b="0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n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it-IT" sz="1800" b="0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k</m:t>
                                </m:r>
                              </m:sup>
                            </m:sSup>
                          </m:den>
                        </m:f>
                      </m:e>
                    </m:nary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 + </a:t>
                </a:r>
                <a14:m>
                  <m:oMath xmlns:m="http://schemas.openxmlformats.org/officeDocument/2006/math">
                    <m:r>
                      <a:rPr lang="it-IT" b="0" i="1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𝛿</m:t>
                    </m:r>
                  </m:oMath>
                </a14:m>
                <a:r>
                  <a:rPr lang="it-IT" dirty="0">
                    <a:solidFill>
                      <a:srgbClr val="DD51E7"/>
                    </a:solidFill>
                  </a:rPr>
                  <a:t>(</a:t>
                </a:r>
                <a:r>
                  <a:rPr lang="it-IT" dirty="0" err="1">
                    <a:solidFill>
                      <a:srgbClr val="DD51E7"/>
                    </a:solidFill>
                  </a:rPr>
                  <a:t>n</a:t>
                </a:r>
                <a:r>
                  <a:rPr lang="it-IT" dirty="0" smtClean="0">
                    <a:solidFill>
                      <a:srgbClr val="DD51E7"/>
                    </a:solidFill>
                  </a:rPr>
                  <a:t>) 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ossia,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ln [ </a:t>
                </a:r>
                <a:r>
                  <a:rPr lang="it-IT" b="1" dirty="0" err="1" smtClean="0">
                    <a:solidFill>
                      <a:srgbClr val="162DCF"/>
                    </a:solidFill>
                  </a:rPr>
                  <a:t>n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 (1 </a:t>
                </a:r>
                <a:r>
                  <a:rPr lang="it-IT" b="1" dirty="0">
                    <a:solidFill>
                      <a:srgbClr val="162DCF"/>
                    </a:solidFill>
                  </a:rPr>
                  <a:t>-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𝝅</m:t>
                    </m:r>
                  </m:oMath>
                </a14:m>
                <a:r>
                  <a:rPr lang="it-IT" b="1" dirty="0">
                    <a:solidFill>
                      <a:srgbClr val="162DCF"/>
                    </a:solidFill>
                  </a:rPr>
                  <a:t> r</a:t>
                </a:r>
                <a:r>
                  <a:rPr lang="it-IT" b="1" baseline="30000" dirty="0">
                    <a:solidFill>
                      <a:srgbClr val="162DCF"/>
                    </a:solidFill>
                  </a:rPr>
                  <a:t>2</a:t>
                </a:r>
                <a:r>
                  <a:rPr lang="it-IT" b="1" dirty="0">
                    <a:solidFill>
                      <a:srgbClr val="162DCF"/>
                    </a:solidFill>
                  </a:rPr>
                  <a:t> )</a:t>
                </a:r>
                <a:r>
                  <a:rPr lang="it-IT" b="1" baseline="30000" dirty="0">
                    <a:solidFill>
                      <a:srgbClr val="162DCF"/>
                    </a:solidFill>
                  </a:rPr>
                  <a:t>n-1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] = </a:t>
                </a:r>
                <a:r>
                  <a:rPr lang="it-IT" b="1" dirty="0">
                    <a:solidFill>
                      <a:srgbClr val="162DCF"/>
                    </a:solidFill>
                  </a:rPr>
                  <a:t>ln </a:t>
                </a:r>
                <a:r>
                  <a:rPr lang="it-IT" b="1" dirty="0" err="1">
                    <a:solidFill>
                      <a:srgbClr val="162DCF"/>
                    </a:solidFill>
                  </a:rPr>
                  <a:t>n</a:t>
                </a:r>
                <a:r>
                  <a:rPr lang="it-IT" b="1" dirty="0">
                    <a:solidFill>
                      <a:srgbClr val="162DCF"/>
                    </a:solidFill>
                  </a:rPr>
                  <a:t> - (n-1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)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800" b="1" i="1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it-IT" sz="1800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</m:t>
                        </m:r>
                        <m:f>
                          <m:fPr>
                            <m:ctrlPr>
                              <a:rPr lang="bg-BG" sz="1800" b="1" i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bg-BG" sz="1800" b="1" i="1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it-IT" sz="1800" b="1" i="0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it-IT" sz="1800" b="1" i="1">
                                        <a:solidFill>
                                          <a:srgbClr val="162DCF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it-IT" sz="1800" b="1" i="0">
                                        <a:solidFill>
                                          <a:srgbClr val="162DCF"/>
                                        </a:solidFill>
                                        <a:latin typeface="Cambria Math" charset="0"/>
                                      </a:rPr>
                                      <m:t>𝐥𝐧</m:t>
                                    </m:r>
                                  </m:fName>
                                  <m:e>
                                    <m:r>
                                      <a:rPr lang="it-IT" sz="1800" b="1" i="0">
                                        <a:solidFill>
                                          <a:srgbClr val="162DCF"/>
                                        </a:solidFill>
                                        <a:latin typeface="Cambria Math" charset="0"/>
                                      </a:rPr>
                                      <m:t>𝐧</m:t>
                                    </m:r>
                                  </m:e>
                                </m:func>
                                <m:r>
                                  <a:rPr lang="it-IT" sz="1800" b="1" i="0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it-IT" sz="1800" b="1" i="0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𝐜</m:t>
                                </m:r>
                                <m:r>
                                  <a:rPr lang="it-IT" sz="1800" b="1" i="0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it-IT" sz="1800" b="1" i="0" smtClean="0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it-IT" sz="1800" b="1" i="1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it-IT" sz="1800" b="1" i="0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𝐧</m:t>
                                </m:r>
                              </m:e>
                              <m:sup>
                                <m:r>
                                  <a:rPr lang="it-IT" sz="1800" b="1" i="0" smtClean="0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</m:sup>
                            </m:sSup>
                          </m:den>
                        </m:f>
                        <m:r>
                          <a:rPr lang="it-IT" sz="1800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+ </m:t>
                        </m:r>
                        <m:f>
                          <m:fPr>
                            <m:ctrlPr>
                              <a:rPr lang="bg-BG" sz="1800" b="1" i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bg-BG" sz="1800" b="1" i="1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it-IT" sz="1800" b="1" i="0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it-IT" sz="1800" b="1" i="1">
                                        <a:solidFill>
                                          <a:srgbClr val="162DCF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it-IT" sz="1800" b="1" i="0">
                                        <a:solidFill>
                                          <a:srgbClr val="162DCF"/>
                                        </a:solidFill>
                                        <a:latin typeface="Cambria Math" charset="0"/>
                                      </a:rPr>
                                      <m:t>𝐥𝐧</m:t>
                                    </m:r>
                                  </m:fName>
                                  <m:e>
                                    <m:r>
                                      <a:rPr lang="it-IT" sz="1800" b="1" i="0">
                                        <a:solidFill>
                                          <a:srgbClr val="162DCF"/>
                                        </a:solidFill>
                                        <a:latin typeface="Cambria Math" charset="0"/>
                                      </a:rPr>
                                      <m:t>𝐧</m:t>
                                    </m:r>
                                  </m:e>
                                </m:func>
                                <m:r>
                                  <a:rPr lang="it-IT" sz="1800" b="1" i="0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it-IT" sz="1800" b="1" i="0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𝐜</m:t>
                                </m:r>
                                <m:r>
                                  <a:rPr lang="it-IT" sz="1800" b="1" i="0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it-IT" sz="1800" b="1" i="0" smtClean="0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𝟐</m:t>
                                </m:r>
                              </m:sup>
                            </m:sSup>
                          </m:num>
                          <m:den>
                            <m:r>
                              <a:rPr lang="it-IT" sz="1800" b="1" i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𝟐</m:t>
                            </m:r>
                            <m:r>
                              <a:rPr lang="it-IT" sz="1800" b="1" i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it-IT" sz="1800" b="1" i="1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it-IT" sz="1800" b="1" i="0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𝐧</m:t>
                                </m:r>
                              </m:e>
                              <m:sup>
                                <m:r>
                                  <a:rPr lang="it-IT" sz="1800" b="1" i="0" smtClean="0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  <m:r>
                          <a:rPr lang="it-IT" sz="1800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it-IT" sz="1800" b="1" i="1">
                            <a:solidFill>
                              <a:srgbClr val="DD51E7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𝜹</m:t>
                        </m:r>
                        <m:r>
                          <m:rPr>
                            <m:nor/>
                          </m:rPr>
                          <a:rPr lang="it-IT" sz="1800" b="1" dirty="0">
                            <a:solidFill>
                              <a:srgbClr val="DD51E7"/>
                            </a:solidFill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it-IT" sz="1800" b="1" dirty="0" err="1">
                            <a:solidFill>
                              <a:srgbClr val="DD51E7"/>
                            </a:solidFill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it-IT" sz="1800" b="1" dirty="0">
                            <a:solidFill>
                              <a:srgbClr val="DD51E7"/>
                            </a:solidFill>
                          </a:rPr>
                          <m:t>)</m:t>
                        </m:r>
                        <m:r>
                          <a:rPr lang="it-IT" sz="1800" b="1" i="0" dirty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endParaRPr lang="it-IT" b="1" dirty="0" smtClean="0">
                  <a:solidFill>
                    <a:srgbClr val="162DCF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a questo punto, non ci resta che maggiorare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𝜹</m:t>
                    </m:r>
                  </m:oMath>
                </a14:m>
                <a:r>
                  <a:rPr lang="it-IT" b="1" dirty="0">
                    <a:solidFill>
                      <a:srgbClr val="DD51E7"/>
                    </a:solidFill>
                  </a:rPr>
                  <a:t>(</a:t>
                </a:r>
                <a:r>
                  <a:rPr lang="it-IT" b="1" dirty="0" err="1">
                    <a:solidFill>
                      <a:srgbClr val="DD51E7"/>
                    </a:solidFill>
                  </a:rPr>
                  <a:t>n</a:t>
                </a:r>
                <a:r>
                  <a:rPr lang="it-IT" b="1" dirty="0">
                    <a:solidFill>
                      <a:srgbClr val="DD51E7"/>
                    </a:solidFill>
                  </a:rPr>
                  <a:t>)</a:t>
                </a:r>
                <a:endParaRPr lang="it-IT" b="1" dirty="0">
                  <a:solidFill>
                    <a:schemeClr val="tx1"/>
                  </a:solidFill>
                </a:endParaRPr>
              </a:p>
              <a:p>
                <a:pPr lvl="1"/>
                <a:endParaRPr lang="it-IT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2603" y="1045579"/>
                <a:ext cx="9811933" cy="5540416"/>
              </a:xfrm>
              <a:blipFill rotWithShape="0">
                <a:blip r:embed="rId2"/>
                <a:stretch>
                  <a:fillRect l="-435" t="-5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32427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Delimitazione inferiore 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52603" y="1045579"/>
                <a:ext cx="9811933" cy="5540416"/>
              </a:xfrm>
            </p:spPr>
            <p:txBody>
              <a:bodyPr>
                <a:normAutofit/>
              </a:bodyPr>
              <a:lstStyle/>
              <a:p>
                <a:r>
                  <a:rPr lang="it-IT" b="1" dirty="0" smtClean="0">
                    <a:solidFill>
                      <a:srgbClr val="C00000"/>
                    </a:solidFill>
                  </a:rPr>
                  <a:t>P(G </a:t>
                </a:r>
                <a:r>
                  <a:rPr lang="it-IT" b="1" dirty="0">
                    <a:solidFill>
                      <a:srgbClr val="C00000"/>
                    </a:solidFill>
                  </a:rPr>
                  <a:t>non connesso)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</m:oMath>
                </a14:m>
                <a:r>
                  <a:rPr lang="it-IT" b="1" dirty="0">
                    <a:solidFill>
                      <a:srgbClr val="C00000"/>
                    </a:solidFill>
                  </a:rPr>
                  <a:t> n(1 -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𝝅</m:t>
                    </m:r>
                  </m:oMath>
                </a14:m>
                <a:r>
                  <a:rPr lang="it-IT" b="1" dirty="0">
                    <a:solidFill>
                      <a:srgbClr val="C00000"/>
                    </a:solidFill>
                  </a:rPr>
                  <a:t> r</a:t>
                </a:r>
                <a:r>
                  <a:rPr lang="it-IT" sz="2000" b="1" baseline="30000" dirty="0">
                    <a:solidFill>
                      <a:srgbClr val="C00000"/>
                    </a:solidFill>
                  </a:rPr>
                  <a:t>2</a:t>
                </a:r>
                <a:r>
                  <a:rPr lang="it-IT" b="1" dirty="0">
                    <a:solidFill>
                      <a:srgbClr val="C00000"/>
                    </a:solidFill>
                  </a:rPr>
                  <a:t> )</a:t>
                </a:r>
                <a:r>
                  <a:rPr lang="it-IT" sz="2000" b="1" baseline="30000" dirty="0">
                    <a:solidFill>
                      <a:srgbClr val="C00000"/>
                    </a:solidFill>
                  </a:rPr>
                  <a:t>n-1</a:t>
                </a:r>
                <a:r>
                  <a:rPr lang="it-IT" b="1" baseline="30000" dirty="0">
                    <a:solidFill>
                      <a:srgbClr val="C00000"/>
                    </a:solidFill>
                  </a:rPr>
                  <a:t> </a:t>
                </a:r>
                <a:r>
                  <a:rPr lang="it-IT" b="1" dirty="0" smtClean="0">
                    <a:solidFill>
                      <a:srgbClr val="C00000"/>
                    </a:solidFill>
                  </a:rPr>
                  <a:t>- (1 +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𝜺</m:t>
                    </m:r>
                  </m:oMath>
                </a14:m>
                <a:r>
                  <a:rPr lang="it-IT" b="1" dirty="0">
                    <a:solidFill>
                      <a:srgbClr val="C00000"/>
                    </a:solidFill>
                  </a:rPr>
                  <a:t> )</a:t>
                </a:r>
                <a:r>
                  <a:rPr lang="it-IT" b="1" dirty="0" smtClean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𝒆</m:t>
                        </m:r>
                      </m:e>
                      <m:sup>
                        <m:r>
                          <a:rPr lang="it-IT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it-IT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𝟐</m:t>
                        </m:r>
                        <m:r>
                          <a:rPr lang="it-IT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𝒄</m:t>
                        </m:r>
                      </m:sup>
                    </m:sSup>
                  </m:oMath>
                </a14:m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per ogni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e>
                      <m:sub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ε</m:t>
                        </m:r>
                      </m:sub>
                    </m:sSub>
                  </m:oMath>
                </a14:m>
                <a:endParaRPr lang="it-IT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stiamo dimostrando che</a:t>
                </a:r>
                <a:r>
                  <a:rPr lang="it-IT" dirty="0">
                    <a:solidFill>
                      <a:schemeClr val="tx1"/>
                    </a:solidFill>
                  </a:rPr>
                  <a:t>, da un certo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 in poi, </a:t>
                </a:r>
                <a:r>
                  <a:rPr lang="it-IT" b="1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 (</a:t>
                </a:r>
                <a:r>
                  <a:rPr lang="it-IT" b="1" dirty="0">
                    <a:solidFill>
                      <a:schemeClr val="tx1"/>
                    </a:solidFill>
                  </a:rPr>
                  <a:t>1 -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𝝅</m:t>
                    </m:r>
                  </m:oMath>
                </a14:m>
                <a:r>
                  <a:rPr lang="it-IT" b="1" dirty="0">
                    <a:solidFill>
                      <a:schemeClr val="tx1"/>
                    </a:solidFill>
                  </a:rPr>
                  <a:t> r</a:t>
                </a:r>
                <a:r>
                  <a:rPr lang="it-IT" sz="2000" b="1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it-IT" b="1" dirty="0">
                    <a:solidFill>
                      <a:schemeClr val="tx1"/>
                    </a:solidFill>
                  </a:rPr>
                  <a:t> )</a:t>
                </a:r>
                <a:r>
                  <a:rPr lang="it-IT" sz="2000" b="1" baseline="30000" dirty="0">
                    <a:solidFill>
                      <a:schemeClr val="tx1"/>
                    </a:solidFill>
                  </a:rPr>
                  <a:t>n-1</a:t>
                </a:r>
                <a:r>
                  <a:rPr lang="it-IT" b="1" baseline="30000" dirty="0">
                    <a:solidFill>
                      <a:schemeClr val="tx1"/>
                    </a:solidFill>
                  </a:rPr>
                  <a:t> 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- </a:t>
                </a:r>
                <a:r>
                  <a:rPr lang="it-IT" b="1" dirty="0">
                    <a:solidFill>
                      <a:schemeClr val="tx1"/>
                    </a:solidFill>
                  </a:rPr>
                  <a:t>(1 +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𝜺</m:t>
                    </m:r>
                  </m:oMath>
                </a14:m>
                <a:r>
                  <a:rPr lang="it-IT" b="1" dirty="0">
                    <a:solidFill>
                      <a:schemeClr val="tx1"/>
                    </a:solidFill>
                  </a:rPr>
                  <a:t> )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𝒆</m:t>
                        </m:r>
                      </m:e>
                      <m:sup>
                        <m:r>
                          <a:rPr lang="it-IT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it-IT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𝟐</m:t>
                        </m:r>
                        <m:r>
                          <a:rPr lang="it-IT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𝒄</m:t>
                        </m:r>
                      </m:sup>
                    </m:sSup>
                  </m:oMath>
                </a14:m>
                <a:r>
                  <a:rPr lang="it-IT" b="1" dirty="0" smtClean="0">
                    <a:solidFill>
                      <a:schemeClr val="tx1"/>
                    </a:solidFill>
                  </a:rPr>
                  <a:t> &gt; 0</a:t>
                </a:r>
                <a:endParaRPr lang="it-IT" b="1" dirty="0" smtClean="0">
                  <a:solidFill>
                    <a:srgbClr val="162DCF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e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ln [ </a:t>
                </a:r>
                <a:r>
                  <a:rPr lang="it-IT" b="1" dirty="0" err="1" smtClean="0">
                    <a:solidFill>
                      <a:srgbClr val="162DCF"/>
                    </a:solidFill>
                  </a:rPr>
                  <a:t>n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 (1 </a:t>
                </a:r>
                <a:r>
                  <a:rPr lang="it-IT" b="1" dirty="0">
                    <a:solidFill>
                      <a:srgbClr val="162DCF"/>
                    </a:solidFill>
                  </a:rPr>
                  <a:t>-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𝝅</m:t>
                    </m:r>
                  </m:oMath>
                </a14:m>
                <a:r>
                  <a:rPr lang="it-IT" b="1" dirty="0">
                    <a:solidFill>
                      <a:srgbClr val="162DCF"/>
                    </a:solidFill>
                  </a:rPr>
                  <a:t> r</a:t>
                </a:r>
                <a:r>
                  <a:rPr lang="it-IT" b="1" baseline="30000" dirty="0">
                    <a:solidFill>
                      <a:srgbClr val="162DCF"/>
                    </a:solidFill>
                  </a:rPr>
                  <a:t>2</a:t>
                </a:r>
                <a:r>
                  <a:rPr lang="it-IT" b="1" dirty="0">
                    <a:solidFill>
                      <a:srgbClr val="162DCF"/>
                    </a:solidFill>
                  </a:rPr>
                  <a:t> )</a:t>
                </a:r>
                <a:r>
                  <a:rPr lang="it-IT" b="1" baseline="30000" dirty="0">
                    <a:solidFill>
                      <a:srgbClr val="162DCF"/>
                    </a:solidFill>
                  </a:rPr>
                  <a:t>n-1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] = </a:t>
                </a:r>
                <a:r>
                  <a:rPr lang="it-IT" b="1" dirty="0">
                    <a:solidFill>
                      <a:srgbClr val="162DCF"/>
                    </a:solidFill>
                  </a:rPr>
                  <a:t>ln </a:t>
                </a:r>
                <a:r>
                  <a:rPr lang="it-IT" b="1" dirty="0" err="1">
                    <a:solidFill>
                      <a:srgbClr val="162DCF"/>
                    </a:solidFill>
                  </a:rPr>
                  <a:t>n</a:t>
                </a:r>
                <a:r>
                  <a:rPr lang="it-IT" b="1" dirty="0">
                    <a:solidFill>
                      <a:srgbClr val="162DCF"/>
                    </a:solidFill>
                  </a:rPr>
                  <a:t> - (n-1)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it-IT" b="1" i="1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</m:t>
                        </m:r>
                        <m:f>
                          <m:fPr>
                            <m:ctrlPr>
                              <a:rPr lang="bg-BG" b="1" i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bg-BG" b="1" i="1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it-IT" b="1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it-IT" b="1" i="1">
                                        <a:solidFill>
                                          <a:srgbClr val="162DCF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it-IT" b="1">
                                        <a:solidFill>
                                          <a:srgbClr val="162DCF"/>
                                        </a:solidFill>
                                        <a:latin typeface="Cambria Math" charset="0"/>
                                      </a:rPr>
                                      <m:t>𝐥𝐧</m:t>
                                    </m:r>
                                  </m:fName>
                                  <m:e>
                                    <m:r>
                                      <a:rPr lang="it-IT" b="1">
                                        <a:solidFill>
                                          <a:srgbClr val="162DCF"/>
                                        </a:solidFill>
                                        <a:latin typeface="Cambria Math" charset="0"/>
                                      </a:rPr>
                                      <m:t>𝐧</m:t>
                                    </m:r>
                                  </m:e>
                                </m:func>
                                <m:r>
                                  <a:rPr lang="it-IT" b="1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it-IT" b="1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𝐜</m:t>
                                </m:r>
                                <m:r>
                                  <a:rPr lang="it-IT" b="1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it-IT" b="1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</m:sup>
                            </m:sSup>
                          </m:num>
                          <m:den>
                            <m:r>
                              <a:rPr lang="it-IT" b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it-IT" b="1" i="1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it-IT" b="1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𝐧</m:t>
                                </m:r>
                              </m:e>
                              <m:sup>
                                <m:r>
                                  <a:rPr lang="it-IT" b="1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</m:sup>
                            </m:sSup>
                          </m:den>
                        </m:f>
                        <m:r>
                          <a:rPr lang="it-IT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+ </m:t>
                        </m:r>
                        <m:f>
                          <m:fPr>
                            <m:ctrlPr>
                              <a:rPr lang="bg-BG" b="1" i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bg-BG" b="1" i="1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it-IT" b="1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it-IT" b="1" i="1">
                                        <a:solidFill>
                                          <a:srgbClr val="162DCF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it-IT" b="1">
                                        <a:solidFill>
                                          <a:srgbClr val="162DCF"/>
                                        </a:solidFill>
                                        <a:latin typeface="Cambria Math" charset="0"/>
                                      </a:rPr>
                                      <m:t>𝐥𝐧</m:t>
                                    </m:r>
                                  </m:fName>
                                  <m:e>
                                    <m:r>
                                      <a:rPr lang="it-IT" b="1">
                                        <a:solidFill>
                                          <a:srgbClr val="162DCF"/>
                                        </a:solidFill>
                                        <a:latin typeface="Cambria Math" charset="0"/>
                                      </a:rPr>
                                      <m:t>𝐧</m:t>
                                    </m:r>
                                  </m:e>
                                </m:func>
                                <m:r>
                                  <a:rPr lang="it-IT" b="1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it-IT" b="1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𝐜</m:t>
                                </m:r>
                                <m:r>
                                  <a:rPr lang="it-IT" b="1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it-IT" b="1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𝟐</m:t>
                                </m:r>
                              </m:sup>
                            </m:sSup>
                          </m:num>
                          <m:den>
                            <m:r>
                              <a:rPr lang="it-IT" b="1" i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𝟐</m:t>
                            </m:r>
                            <m:r>
                              <a:rPr lang="it-IT" b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it-IT" b="1" i="1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it-IT" b="1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𝐧</m:t>
                                </m:r>
                              </m:e>
                              <m:sup>
                                <m:r>
                                  <a:rPr lang="it-IT" b="1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  <m:r>
                          <a:rPr lang="it-IT" b="1" i="1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it-IT" b="1" i="1">
                            <a:solidFill>
                              <a:srgbClr val="DD51E7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𝜹</m:t>
                        </m:r>
                        <m:r>
                          <m:rPr>
                            <m:nor/>
                          </m:rPr>
                          <a:rPr lang="it-IT" b="1" dirty="0">
                            <a:solidFill>
                              <a:srgbClr val="DD51E7"/>
                            </a:solidFill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it-IT" b="1" dirty="0" err="1">
                            <a:solidFill>
                              <a:srgbClr val="DD51E7"/>
                            </a:solidFill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it-IT" b="1" dirty="0">
                            <a:solidFill>
                              <a:srgbClr val="DD51E7"/>
                            </a:solidFill>
                          </a:rPr>
                          <m:t>)</m:t>
                        </m:r>
                        <m:r>
                          <a:rPr lang="it-IT" b="1" i="1" dirty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it-IT" b="1" dirty="0">
                    <a:solidFill>
                      <a:schemeClr val="tx1"/>
                    </a:solidFill>
                  </a:rPr>
                  <a:t>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 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5"/>
                <a:endParaRPr lang="it-IT" sz="800" b="1" dirty="0">
                  <a:solidFill>
                    <a:srgbClr val="162DCF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a questo punto, non ci resta che maggiorare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𝜹</m:t>
                    </m:r>
                  </m:oMath>
                </a14:m>
                <a:r>
                  <a:rPr lang="it-IT" b="1" dirty="0">
                    <a:solidFill>
                      <a:srgbClr val="DD51E7"/>
                    </a:solidFill>
                  </a:rPr>
                  <a:t>(</a:t>
                </a:r>
                <a:r>
                  <a:rPr lang="it-IT" b="1" dirty="0" err="1">
                    <a:solidFill>
                      <a:srgbClr val="DD51E7"/>
                    </a:solidFill>
                  </a:rPr>
                  <a:t>n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𝛿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s-IS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it-IT" sz="1800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 sz="1800" b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it-IT" sz="1800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3</m:t>
                        </m:r>
                      </m:sub>
                      <m:sup>
                        <m:r>
                          <a:rPr lang="is-IS" sz="1800" b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bg-BG" sz="18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it-IT" sz="1800" b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it-IT" sz="18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 sz="1800" b="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 sz="1800" b="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n</m:t>
                                    </m:r>
                                  </m:e>
                                </m:func>
                                <m:r>
                                  <a:rPr lang="it-IT" sz="1800" b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1800" b="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c</m:t>
                                </m:r>
                                <m:r>
                                  <a:rPr lang="it-IT" sz="1800" b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it-IT" sz="1800" b="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k</m:t>
                                </m:r>
                              </m:sup>
                            </m:sSup>
                          </m:num>
                          <m:den>
                            <m:r>
                              <m:rPr>
                                <m:sty m:val="p"/>
                              </m:rPr>
                              <a:rPr lang="it-IT" sz="1800" b="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k</m:t>
                            </m:r>
                            <m:r>
                              <a:rPr lang="it-IT" sz="1800" b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it-IT" sz="18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it-IT" sz="1800" b="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n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it-IT" sz="1800" b="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k</m:t>
                                </m:r>
                              </m:sup>
                            </m:sSup>
                          </m:den>
                        </m:f>
                      </m:e>
                    </m:nary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8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it-IT" sz="18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s-IS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it-IT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</m:t>
                        </m:r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it-IT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3</m:t>
                        </m:r>
                      </m:sub>
                      <m:sup>
                        <m:r>
                          <a:rPr lang="is-IS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bg-BG" sz="18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it-IT" sz="18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it-IT" sz="18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 sz="18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 sz="18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n</m:t>
                                    </m:r>
                                  </m:e>
                                </m:func>
                                <m:r>
                                  <a:rPr lang="it-IT" sz="18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18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c</m:t>
                                </m:r>
                                <m:r>
                                  <a:rPr lang="it-IT" sz="18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it-IT" sz="18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k</m:t>
                                </m:r>
                              </m:sup>
                            </m:sSup>
                          </m:num>
                          <m:den>
                            <m:r>
                              <a:rPr lang="it-IT" sz="18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it-IT" sz="18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it-IT" sz="18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n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it-IT" sz="18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k</m:t>
                                </m:r>
                              </m:sup>
                            </m:sSup>
                          </m:den>
                        </m:f>
                      </m:e>
                    </m:nary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it-IT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800" i="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it-IT" sz="1800" i="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is-IS" sz="180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800" b="0" i="0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is-IS" sz="18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is-IS" sz="180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s-IS" sz="180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bg-BG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it-IT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it-IT" sz="1800" i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ln</m:t>
                                        </m:r>
                                      </m:fName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t-IT" sz="1800" i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n</m:t>
                                        </m:r>
                                      </m:e>
                                    </m:func>
                                    <m:r>
                                      <a:rPr lang="it-IT" sz="1800" i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it-IT" sz="1800" i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c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t-IT" sz="1800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n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it-IT" sz="1800" b="0" i="0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x</m:t>
                            </m:r>
                          </m:sup>
                        </m:sSup>
                        <m:r>
                          <a:rPr lang="it-IT" sz="1800" b="0" i="0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1800" b="0" i="0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dx</m:t>
                        </m:r>
                      </m:e>
                    </m:nary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								</a:t>
                </a:r>
                <a:r>
                  <a:rPr lang="it-IT" sz="3200" dirty="0" smtClean="0">
                    <a:solidFill>
                      <a:schemeClr val="tx1"/>
                    </a:solidFill>
                  </a:rPr>
                  <a:t>	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80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lim</m:t>
                            </m:r>
                          </m:e>
                          <m:lim>
                            <m:r>
                              <a:rPr lang="it-IT" sz="18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it-IT" sz="18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k</m:t>
                            </m:r>
                            <m:r>
                              <a:rPr lang="is-IS" sz="1800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→∞</m:t>
                            </m:r>
                          </m:lim>
                        </m:limLow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fName>
                      <m:e>
                        <m:f>
                          <m:fPr>
                            <m:ctrlPr>
                              <a:rPr lang="bg-BG" sz="18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it-IT" sz="1800" i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it-IT" sz="1800" i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3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it-IT" sz="1800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  <m:nary>
                          <m:naryPr>
                            <m:ctrlPr>
                              <a:rPr lang="is-IS" sz="18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it-IT" sz="1800" i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it-IT" sz="18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k</m:t>
                            </m:r>
                          </m:sup>
                          <m:e>
                            <m:sSup>
                              <m:sSupPr>
                                <m:ctrlPr>
                                  <a:rPr lang="is-IS" sz="1800" i="1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is-IS" sz="1800" i="1" dirty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bg-BG" sz="18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fPr>
                                      <m:num>
                                        <m:func>
                                          <m:funcPr>
                                            <m:ctrlPr>
                                              <a:rPr lang="it-IT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it-IT" sz="180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charset="0"/>
                                              </a:rPr>
                                              <m:t>ln</m:t>
                                            </m:r>
                                          </m:fName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it-IT" sz="180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charset="0"/>
                                              </a:rPr>
                                              <m:t>n</m:t>
                                            </m:r>
                                          </m:e>
                                        </m:func>
                                        <m:r>
                                          <a:rPr lang="it-IT" sz="1800" i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it-IT" sz="1800" i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c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sty m:val="p"/>
                                          </m:rPr>
                                          <a:rPr lang="it-IT" sz="1800" i="0" dirty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n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it-IT" sz="1800" i="0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x</m:t>
                                </m:r>
                              </m:sup>
                            </m:sSup>
                            <m:r>
                              <a:rPr lang="it-IT" sz="1800" i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it-IT" sz="1800" i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dx</m:t>
                            </m:r>
                          </m:e>
                        </m:nary>
                      </m:e>
                    </m:func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800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lim</m:t>
                            </m:r>
                          </m:e>
                          <m:lim>
                            <m:r>
                              <a:rPr lang="it-IT" sz="1800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it-IT" sz="1800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k</m:t>
                            </m:r>
                            <m:r>
                              <a:rPr lang="is-IS" sz="1800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bg-BG" sz="18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it-IT" sz="1800" i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it-IT" sz="1800" i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3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it-IT" sz="1800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  <m:nary>
                          <m:naryPr>
                            <m:ctrlPr>
                              <a:rPr lang="is-IS" sz="18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it-IT" sz="1800" i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it-IT" sz="1800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k</m:t>
                            </m:r>
                          </m:sup>
                          <m:e>
                            <m:sSup>
                              <m:sSupPr>
                                <m:ctrlPr>
                                  <a:rPr lang="is-IS" sz="1800" i="1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it-IT" sz="1800" b="0" i="0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it-IT" sz="1800" i="0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x</m:t>
                                </m:r>
                                <m:d>
                                  <m:dPr>
                                    <m:ctrlPr>
                                      <a:rPr lang="is-IS" sz="1800" i="1" dirty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bg-BG" sz="18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fPr>
                                      <m:num>
                                        <m:func>
                                          <m:funcPr>
                                            <m:ctrlPr>
                                              <a:rPr lang="it-IT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it-IT" sz="180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charset="0"/>
                                              </a:rPr>
                                              <m:t>ln</m:t>
                                            </m:r>
                                          </m:fName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it-IT" sz="180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charset="0"/>
                                              </a:rPr>
                                              <m:t>n</m:t>
                                            </m:r>
                                          </m:e>
                                        </m:func>
                                        <m:r>
                                          <a:rPr lang="it-IT" sz="1800" i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it-IT" sz="1800" i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c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sty m:val="p"/>
                                          </m:rPr>
                                          <a:rPr lang="it-IT" sz="1800" i="0" dirty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n</m:t>
                                        </m:r>
                                      </m:den>
                                    </m:f>
                                  </m:e>
                                </m:d>
                              </m:sup>
                            </m:sSup>
                            <m:r>
                              <a:rPr lang="it-IT" sz="1800" i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it-IT" sz="1800" i="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dx</m:t>
                            </m:r>
                          </m:e>
                        </m:nary>
                      </m:e>
                    </m:func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								 	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80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lim</m:t>
                            </m:r>
                          </m:e>
                          <m:lim>
                            <m:r>
                              <a:rPr lang="it-IT" sz="18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it-IT" sz="18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k</m:t>
                            </m:r>
                            <m:r>
                              <a:rPr lang="is-IS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pt-BR" sz="180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bg-BG" sz="1800" i="1" dirty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it-IT" sz="1800" i="1" dirty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it-IT" sz="1800" i="1" dirty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lang="it-IT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is-IS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f>
                                      <m:fPr>
                                        <m:ctrlPr>
                                          <a:rPr lang="bg-BG" sz="180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it-IT" sz="1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func>
                                          <m:funcPr>
                                            <m:ctrlPr>
                                              <a:rPr lang="it-IT" sz="180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it-IT" sz="1800" i="0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charset="0"/>
                                              </a:rPr>
                                              <m:t>ln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is-IS" sz="1800" i="1" dirty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>
                                                  <m:fPr>
                                                    <m:ctrlPr>
                                                      <a:rPr lang="bg-BG" sz="1800" i="1" dirty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func>
                                                      <m:funcPr>
                                                        <m:ctrlPr>
                                                          <a:rPr lang="it-IT" sz="18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charset="0"/>
                                                          </a:rPr>
                                                        </m:ctrlPr>
                                                      </m:funcPr>
                                                      <m:fNam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it-IT" sz="18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charset="0"/>
                                                          </a:rPr>
                                                          <m:t>ln</m:t>
                                                        </m:r>
                                                      </m:fName>
                                                      <m: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it-IT" sz="18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charset="0"/>
                                                          </a:rPr>
                                                          <m:t>n</m:t>
                                                        </m:r>
                                                      </m:e>
                                                    </m:func>
                                                    <m:r>
                                                      <a:rPr lang="it-IT" sz="18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it-IT" sz="18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charset="0"/>
                                                      </a:rPr>
                                                      <m:t>c</m:t>
                                                    </m:r>
                                                  </m:num>
                                                  <m:den>
                                                    <m:r>
                                                      <a:rPr lang="it-IT" sz="1800" i="1" dirty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charset="0"/>
                                                      </a:rPr>
                                                      <m:t>𝑛</m:t>
                                                    </m:r>
                                                  </m:den>
                                                </m:f>
                                              </m:e>
                                            </m:d>
                                          </m:e>
                                        </m:func>
                                      </m:den>
                                    </m:f>
                                    <m:r>
                                      <a:rPr lang="it-IT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ctrlPr>
                                          <a:rPr lang="is-IS" sz="18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bg-BG" sz="18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charset="0"/>
                                              </a:rPr>
                                            </m:ctrlPr>
                                          </m:fPr>
                                          <m:num>
                                            <m:func>
                                              <m:funcPr>
                                                <m:ctrlPr>
                                                  <a:rPr lang="it-IT" sz="18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it-IT" sz="18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ln</m:t>
                                                </m:r>
                                              </m:fName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it-IT" sz="18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n</m:t>
                                                </m:r>
                                              </m:e>
                                            </m:func>
                                            <m:r>
                                              <a:rPr lang="it-IT" sz="180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charset="0"/>
                                              </a:rPr>
                                              <m:t>+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it-IT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charset="0"/>
                                              </a:rPr>
                                              <m:t>c</m:t>
                                            </m:r>
                                          </m:num>
                                          <m:den>
                                            <m:r>
                                              <a:rPr lang="it-IT" sz="18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it-IT" sz="1800" i="1" dirty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r>
                                  <a:rPr lang="it-IT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</m:e>
                            </m:d>
                          </m:e>
                          <m:sub>
                            <m:r>
                              <a:rPr lang="it-IT" sz="18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it-IT" sz="18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</m:e>
                    </m:func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=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8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it-IT" sz="18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8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func>
                          <m:funcPr>
                            <m:ctrlPr>
                              <a:rPr lang="it-IT" sz="18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 sz="180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is-IS" sz="1800" i="1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bg-BG" sz="1800" i="1" dirty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it-IT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it-IT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ln</m:t>
                                        </m:r>
                                      </m:fName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t-IT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n</m:t>
                                        </m:r>
                                      </m:e>
                                    </m:func>
                                    <m:r>
                                      <a:rPr lang="it-IT" sz="180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it-IT" sz="18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c</m:t>
                                    </m:r>
                                  </m:num>
                                  <m:den>
                                    <m:r>
                                      <a:rPr lang="it-IT" sz="1800" i="1" dirty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den>
                    </m:f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g-BG" sz="180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s-IS" sz="180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it-IT" sz="18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 sz="18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 sz="18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n</m:t>
                                    </m:r>
                                  </m:e>
                                </m:func>
                                <m:r>
                                  <a:rPr lang="it-IT" sz="18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18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c</m:t>
                                </m:r>
                              </m:e>
                            </m:d>
                          </m:e>
                          <m:sup>
                            <m:r>
                              <a:rPr lang="it-IT" sz="18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bg-BG" sz="180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it-IT" sz="1800" b="0" i="0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n</m:t>
                            </m:r>
                          </m:e>
                          <m:sup>
                            <m:r>
                              <a:rPr lang="it-IT" sz="1800" b="0" i="0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8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it-IT" sz="18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b="1" i="1" dirty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800" b="1" i="0" dirty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𝟏</m:t>
                        </m:r>
                      </m:num>
                      <m:den>
                        <m:func>
                          <m:funcPr>
                            <m:ctrlPr>
                              <a:rPr lang="it-IT" sz="1800" b="1" i="1" dirty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a:rPr lang="it-IT" sz="1800" b="1" i="0" dirty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𝐥𝐧</m:t>
                            </m:r>
                          </m:fName>
                          <m:e>
                            <m:d>
                              <m:dPr>
                                <m:ctrlPr>
                                  <a:rPr lang="is-IS" sz="1800" b="1" i="1" dirty="0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bg-BG" sz="1800" b="1" i="1" dirty="0">
                                        <a:solidFill>
                                          <a:srgbClr val="7030A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sz="1800" b="1" i="0" smtClean="0">
                                        <a:solidFill>
                                          <a:srgbClr val="7030A0"/>
                                        </a:solidFill>
                                        <a:latin typeface="Cambria Math" charset="0"/>
                                      </a:rPr>
                                      <m:t>𝐧</m:t>
                                    </m:r>
                                  </m:num>
                                  <m:den>
                                    <m:func>
                                      <m:funcPr>
                                        <m:ctrlPr>
                                          <a:rPr lang="it-IT" sz="1800" b="1" i="1">
                                            <a:solidFill>
                                              <a:srgbClr val="7030A0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it-IT" sz="1800" b="1" i="0">
                                            <a:solidFill>
                                              <a:srgbClr val="7030A0"/>
                                            </a:solidFill>
                                            <a:latin typeface="Cambria Math" charset="0"/>
                                          </a:rPr>
                                          <m:t>𝐥𝐧</m:t>
                                        </m:r>
                                      </m:fName>
                                      <m:e>
                                        <m:r>
                                          <a:rPr lang="it-IT" sz="1800" b="1" i="0">
                                            <a:solidFill>
                                              <a:srgbClr val="7030A0"/>
                                            </a:solidFill>
                                            <a:latin typeface="Cambria Math" charset="0"/>
                                          </a:rPr>
                                          <m:t>𝐧</m:t>
                                        </m:r>
                                      </m:e>
                                    </m:func>
                                    <m:r>
                                      <a:rPr lang="it-IT" sz="1800" b="1" i="0">
                                        <a:solidFill>
                                          <a:srgbClr val="7030A0"/>
                                        </a:solidFill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lang="it-IT" sz="1800" b="1" i="0">
                                        <a:solidFill>
                                          <a:srgbClr val="7030A0"/>
                                        </a:solidFill>
                                        <a:latin typeface="Cambria Math" charset="0"/>
                                      </a:rPr>
                                      <m:t>𝐜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den>
                    </m:f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g-BG" sz="18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s-IS" sz="1800" i="1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it-IT" sz="18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 sz="18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 sz="18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n</m:t>
                                    </m:r>
                                  </m:e>
                                </m:func>
                                <m:r>
                                  <a:rPr lang="it-IT" sz="18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18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c</m:t>
                                </m:r>
                              </m:e>
                            </m:d>
                          </m:e>
                          <m:sup>
                            <m:r>
                              <a:rPr lang="it-IT" sz="18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bg-BG" sz="18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it-IT" sz="180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n</m:t>
                            </m:r>
                          </m:e>
                          <m:sup>
                            <m:r>
                              <a:rPr lang="it-IT" sz="1800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it-IT" sz="1800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e poiché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it-IT" sz="18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n</m:t>
                            </m:r>
                            <m:r>
                              <a:rPr lang="is-IS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it-IT" sz="1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 </m:t>
                        </m:r>
                        <m:f>
                          <m:fPr>
                            <m:ctrlPr>
                              <a:rPr lang="bg-BG" sz="1800" b="1" i="1" dirty="0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it-IT" sz="1800" b="1" i="0" dirty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𝟏</m:t>
                            </m:r>
                          </m:num>
                          <m:den>
                            <m:func>
                              <m:funcPr>
                                <m:ctrlPr>
                                  <a:rPr lang="it-IT" sz="1800" b="1" i="1" dirty="0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a:rPr lang="it-IT" sz="1800" b="1" i="0" dirty="0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𝐥𝐧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is-IS" sz="1800" b="1" i="1" dirty="0">
                                        <a:solidFill>
                                          <a:srgbClr val="7030A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bg-BG" sz="1800" b="1" i="1" dirty="0">
                                            <a:solidFill>
                                              <a:srgbClr val="7030A0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fPr>
                                      <m:num>
                                        <m:func>
                                          <m:funcPr>
                                            <m:ctrlPr>
                                              <a:rPr lang="it-IT" sz="1800" b="1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a:rPr lang="it-IT" sz="1800" b="1" i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charset="0"/>
                                              </a:rPr>
                                              <m:t>𝐥𝐧</m:t>
                                            </m:r>
                                          </m:fName>
                                          <m:e>
                                            <m:r>
                                              <a:rPr lang="it-IT" sz="1800" b="1" i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charset="0"/>
                                              </a:rPr>
                                              <m:t>𝐧</m:t>
                                            </m:r>
                                          </m:e>
                                        </m:func>
                                        <m:r>
                                          <a:rPr lang="it-IT" sz="1800" b="1" i="0">
                                            <a:solidFill>
                                              <a:srgbClr val="7030A0"/>
                                            </a:solidFill>
                                            <a:latin typeface="Cambria Math" charset="0"/>
                                          </a:rPr>
                                          <m:t>+</m:t>
                                        </m:r>
                                        <m:r>
                                          <a:rPr lang="it-IT" sz="1800" b="1" i="0">
                                            <a:solidFill>
                                              <a:srgbClr val="7030A0"/>
                                            </a:solidFill>
                                            <a:latin typeface="Cambria Math" charset="0"/>
                                          </a:rPr>
                                          <m:t>𝐜</m:t>
                                        </m:r>
                                      </m:num>
                                      <m:den>
                                        <m:r>
                                          <a:rPr lang="it-IT" sz="1800" b="1" i="0" dirty="0">
                                            <a:solidFill>
                                              <a:srgbClr val="7030A0"/>
                                            </a:solidFill>
                                            <a:latin typeface="Cambria Math" charset="0"/>
                                          </a:rPr>
                                          <m:t>𝐧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den>
                        </m:f>
                      </m:e>
                    </m:func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= 0 , allora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b="1" i="1" dirty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800" b="1" i="0" dirty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𝟏</m:t>
                        </m:r>
                      </m:num>
                      <m:den>
                        <m:func>
                          <m:funcPr>
                            <m:ctrlPr>
                              <a:rPr lang="it-IT" sz="1800" b="1" i="1" dirty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a:rPr lang="it-IT" sz="1800" b="1" i="0" dirty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𝐥𝐧</m:t>
                            </m:r>
                          </m:fName>
                          <m:e>
                            <m:d>
                              <m:dPr>
                                <m:ctrlPr>
                                  <a:rPr lang="is-IS" sz="1800" b="1" i="1" dirty="0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bg-BG" sz="1800" b="1" i="1" dirty="0">
                                        <a:solidFill>
                                          <a:srgbClr val="7030A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it-IT" sz="1800" b="1" i="1">
                                            <a:solidFill>
                                              <a:srgbClr val="7030A0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it-IT" sz="1800" b="1" i="0">
                                            <a:solidFill>
                                              <a:srgbClr val="7030A0"/>
                                            </a:solidFill>
                                            <a:latin typeface="Cambria Math" charset="0"/>
                                          </a:rPr>
                                          <m:t>𝐥𝐧</m:t>
                                        </m:r>
                                      </m:fName>
                                      <m:e>
                                        <m:r>
                                          <a:rPr lang="it-IT" sz="1800" b="1" i="0">
                                            <a:solidFill>
                                              <a:srgbClr val="7030A0"/>
                                            </a:solidFill>
                                            <a:latin typeface="Cambria Math" charset="0"/>
                                          </a:rPr>
                                          <m:t>𝐧</m:t>
                                        </m:r>
                                      </m:e>
                                    </m:func>
                                    <m:r>
                                      <a:rPr lang="it-IT" sz="1800" b="1" i="0">
                                        <a:solidFill>
                                          <a:srgbClr val="7030A0"/>
                                        </a:solidFill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lang="it-IT" sz="1800" b="1" i="0">
                                        <a:solidFill>
                                          <a:srgbClr val="7030A0"/>
                                        </a:solidFill>
                                        <a:latin typeface="Cambria Math" charset="0"/>
                                      </a:rPr>
                                      <m:t>𝐜</m:t>
                                    </m:r>
                                  </m:num>
                                  <m:den>
                                    <m:r>
                                      <a:rPr lang="it-IT" sz="1800" b="1" i="0" dirty="0">
                                        <a:solidFill>
                                          <a:srgbClr val="7030A0"/>
                                        </a:solidFill>
                                        <a:latin typeface="Cambria Math" charset="0"/>
                                      </a:rPr>
                                      <m:t>𝐧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den>
                    </m:f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&lt; 1 per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sufficientemente grande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in conclusione, </a:t>
                </a:r>
                <a14:m>
                  <m:oMath xmlns:m="http://schemas.openxmlformats.org/officeDocument/2006/math">
                    <m:r>
                      <a:rPr lang="it-IT" b="1" i="0" smtClean="0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𝛅</m:t>
                    </m:r>
                  </m:oMath>
                </a14:m>
                <a:r>
                  <a:rPr lang="it-IT" b="1" dirty="0">
                    <a:solidFill>
                      <a:srgbClr val="DD51E7"/>
                    </a:solidFill>
                  </a:rPr>
                  <a:t>(</a:t>
                </a:r>
                <a:r>
                  <a:rPr lang="it-IT" b="1" dirty="0" err="1">
                    <a:solidFill>
                      <a:srgbClr val="DD51E7"/>
                    </a:solidFill>
                  </a:rPr>
                  <a:t>n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) &lt;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b="1" i="1" dirty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b="1" i="0" dirty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𝟏</m:t>
                        </m:r>
                      </m:num>
                      <m:den>
                        <m:r>
                          <a:rPr lang="it-IT" b="1" i="0" dirty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𝟑</m:t>
                        </m:r>
                      </m:den>
                    </m:f>
                  </m:oMath>
                </a14:m>
                <a:r>
                  <a:rPr lang="it-IT" b="1" dirty="0">
                    <a:solidFill>
                      <a:srgbClr val="DD51E7"/>
                    </a:solidFill>
                  </a:rPr>
                  <a:t> 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b="1" i="1" dirty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g-BG" b="1" i="1" dirty="0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s-IS" b="1" i="1" dirty="0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it-IT" b="1" i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it-IT" b="1" i="0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𝐥𝐧</m:t>
                                    </m:r>
                                  </m:fName>
                                  <m:e>
                                    <m:r>
                                      <a:rPr lang="it-IT" b="1" i="0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𝐧</m:t>
                                    </m:r>
                                  </m:e>
                                </m:func>
                                <m:r>
                                  <a:rPr lang="it-IT" b="1" i="0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it-IT" b="1" i="0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𝐜</m:t>
                                </m:r>
                              </m:e>
                            </m:d>
                          </m:e>
                          <m:sup>
                            <m:r>
                              <a:rPr lang="it-IT" b="1" i="0" dirty="0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bg-BG" b="1" i="1" dirty="0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b="1" i="0" dirty="0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𝐧</m:t>
                            </m:r>
                          </m:e>
                          <m:sup>
                            <m:r>
                              <a:rPr lang="it-IT" b="1" i="0" dirty="0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endParaRPr lang="it-IT" b="1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2603" y="1045579"/>
                <a:ext cx="9811933" cy="5540416"/>
              </a:xfrm>
              <a:blipFill rotWithShape="0">
                <a:blip r:embed="rId2"/>
                <a:stretch>
                  <a:fillRect l="-435" t="-5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3318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4581" y="335666"/>
            <a:ext cx="8911687" cy="925975"/>
          </a:xfrm>
        </p:spPr>
        <p:txBody>
          <a:bodyPr/>
          <a:lstStyle/>
          <a:p>
            <a:r>
              <a:rPr lang="it-IT" dirty="0" smtClean="0"/>
              <a:t>Grafi Geometrici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2380868" y="1427544"/>
                <a:ext cx="8915400" cy="4973255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Un grafo geometrico consiste in un insieme V di punti in uno spazio metrico, dei quali conosciamo le coordinate, e in un parametro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0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Per fissare le idee, assumiamo che lo spazio metrico sia il piano euclideo </a:t>
                </a:r>
                <a14:m>
                  <m:oMath xmlns:m="http://schemas.openxmlformats.org/officeDocument/2006/math">
                    <m:r>
                      <a:rPr lang="it-IT" sz="2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it-IT" sz="2000" baseline="30000" dirty="0" smtClean="0">
                    <a:solidFill>
                      <a:schemeClr val="tx1"/>
                    </a:solidFill>
                  </a:rPr>
                  <a:t>2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in questo caso, ciascun punto A è individuato da una coppia di coordinate:      A = 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x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A</a:t>
                </a:r>
                <a:r>
                  <a:rPr lang="it-IT" dirty="0">
                    <a:solidFill>
                      <a:schemeClr val="tx1"/>
                    </a:solidFill>
                  </a:rPr>
                  <a:t>,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y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A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Gli archi del grafo individuato da V e H sono tutte e sole le coppie di punti la cui distanza euclidea è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r: 														</a:t>
                </a:r>
                <a:r>
                  <a:rPr lang="it-IT" b="1" dirty="0" smtClean="0">
                    <a:solidFill>
                      <a:srgbClr val="C00000"/>
                    </a:solidFill>
                  </a:rPr>
                  <a:t>E = { (A,B): A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b="1" dirty="0" smtClean="0">
                    <a:solidFill>
                      <a:srgbClr val="C00000"/>
                    </a:solidFill>
                  </a:rPr>
                  <a:t> V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C00000"/>
                    </a:solidFill>
                  </a:rPr>
                  <a:t> B</a:t>
                </a:r>
                <a:r>
                  <a:rPr lang="it-IT" b="1" dirty="0" smtClean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b="1" dirty="0">
                    <a:solidFill>
                      <a:srgbClr val="C00000"/>
                    </a:solidFill>
                  </a:rPr>
                  <a:t> V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 smtClean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uk-UA" b="1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it-IT" b="1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 </m:t>
                        </m:r>
                      </m:deg>
                      <m:e>
                        <m:r>
                          <a:rPr lang="it-IT" b="1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 </m:t>
                        </m:r>
                        <m:sSup>
                          <m:sSupPr>
                            <m:ctrlPr>
                              <a:rPr lang="it-IT" b="1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b="1" i="0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1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it-IT" b="1" i="0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it-IT" b="1" i="0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𝐀</m:t>
                                </m:r>
                              </m:sub>
                            </m:sSub>
                            <m:r>
                              <a:rPr lang="it-IT" b="1" i="0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1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it-IT" b="1" i="0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it-IT" b="1" i="0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𝐁</m:t>
                                </m:r>
                              </m:sub>
                              <m:sup>
                                <m:r>
                                  <a:rPr lang="it-IT" b="1" i="0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</m:sup>
                            </m:sSubSup>
                            <m:r>
                              <a:rPr lang="it-IT" b="1" i="0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it-IT" b="1" i="0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𝟐</m:t>
                            </m:r>
                          </m:sup>
                        </m:sSup>
                        <m:r>
                          <a:rPr lang="it-IT" b="1" i="0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it-IT" b="1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b="1" i="0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1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it-IT" b="1" i="0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𝐲</m:t>
                                </m:r>
                              </m:e>
                              <m:sub>
                                <m:r>
                                  <a:rPr lang="it-IT" b="1" i="0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𝐀</m:t>
                                </m:r>
                              </m:sub>
                            </m:sSub>
                            <m:r>
                              <a:rPr lang="it-IT" b="1" i="0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1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it-IT" b="1" i="0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𝐲</m:t>
                                </m:r>
                              </m:e>
                              <m:sub>
                                <m:r>
                                  <a:rPr lang="it-IT" b="1" i="0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𝐁</m:t>
                                </m:r>
                              </m:sub>
                              <m:sup>
                                <m:r>
                                  <a:rPr lang="it-IT" b="1" i="0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</m:sup>
                            </m:sSubSup>
                            <m:r>
                              <a:rPr lang="it-IT" b="1" i="0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it-IT" b="1" i="0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</m:oMath>
                </a14:m>
                <a:r>
                  <a:rPr lang="it-IT" b="1" dirty="0" smtClean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b="1" dirty="0">
                    <a:solidFill>
                      <a:srgbClr val="C00000"/>
                    </a:solidFill>
                  </a:rPr>
                  <a:t> </a:t>
                </a:r>
                <a:r>
                  <a:rPr lang="it-IT" b="1" dirty="0" smtClean="0">
                    <a:solidFill>
                      <a:srgbClr val="C00000"/>
                    </a:solidFill>
                  </a:rPr>
                  <a:t>r }</a:t>
                </a:r>
                <a:endParaRPr lang="it-IT" b="1" dirty="0">
                  <a:solidFill>
                    <a:srgbClr val="C00000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Generalmente, si normalizza rispetto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a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ossia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si riportano i punti in scala 1: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(si pone pari ad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l’unità sugli assi coordinati)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cosicché due punti sono adiacenti se e solo se la loro distanza è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1 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in questo caso, quando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= 1, il grafo prende il nome di </a:t>
                </a:r>
                <a:r>
                  <a:rPr lang="it-IT" b="1" i="1" dirty="0" smtClean="0">
                    <a:solidFill>
                      <a:srgbClr val="DD51E7"/>
                    </a:solidFill>
                  </a:rPr>
                  <a:t>Unit Disk </a:t>
                </a:r>
                <a:r>
                  <a:rPr lang="it-IT" b="1" i="1" dirty="0" err="1" smtClean="0">
                    <a:solidFill>
                      <a:srgbClr val="DD51E7"/>
                    </a:solidFill>
                  </a:rPr>
                  <a:t>Graph</a:t>
                </a:r>
                <a:endParaRPr lang="it-IT" b="1" i="1" dirty="0" smtClean="0">
                  <a:solidFill>
                    <a:srgbClr val="DD51E7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ma noi, in queste lezioni, considereremo il caso non normalizzato</a:t>
                </a:r>
                <a:endParaRPr lang="is-IS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80868" y="1427544"/>
                <a:ext cx="8915400" cy="4973255"/>
              </a:xfrm>
              <a:blipFill rotWithShape="0">
                <a:blip r:embed="rId2"/>
                <a:stretch>
                  <a:fillRect l="-479" t="-613" r="-82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76065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Delimitazione inferiore 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52603" y="1045579"/>
                <a:ext cx="9811933" cy="5540416"/>
              </a:xfrm>
            </p:spPr>
            <p:txBody>
              <a:bodyPr>
                <a:normAutofit/>
              </a:bodyPr>
              <a:lstStyle/>
              <a:p>
                <a:r>
                  <a:rPr lang="it-IT" b="1" dirty="0" smtClean="0">
                    <a:solidFill>
                      <a:srgbClr val="C00000"/>
                    </a:solidFill>
                  </a:rPr>
                  <a:t>P(G </a:t>
                </a:r>
                <a:r>
                  <a:rPr lang="it-IT" b="1" dirty="0">
                    <a:solidFill>
                      <a:srgbClr val="C00000"/>
                    </a:solidFill>
                  </a:rPr>
                  <a:t>non connesso)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</m:oMath>
                </a14:m>
                <a:r>
                  <a:rPr lang="it-IT" b="1" dirty="0">
                    <a:solidFill>
                      <a:srgbClr val="C00000"/>
                    </a:solidFill>
                  </a:rPr>
                  <a:t> n(1 -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𝝅</m:t>
                    </m:r>
                  </m:oMath>
                </a14:m>
                <a:r>
                  <a:rPr lang="it-IT" b="1" dirty="0">
                    <a:solidFill>
                      <a:srgbClr val="C00000"/>
                    </a:solidFill>
                  </a:rPr>
                  <a:t> r</a:t>
                </a:r>
                <a:r>
                  <a:rPr lang="it-IT" sz="2000" b="1" baseline="30000" dirty="0">
                    <a:solidFill>
                      <a:srgbClr val="C00000"/>
                    </a:solidFill>
                  </a:rPr>
                  <a:t>2</a:t>
                </a:r>
                <a:r>
                  <a:rPr lang="it-IT" b="1" dirty="0">
                    <a:solidFill>
                      <a:srgbClr val="C00000"/>
                    </a:solidFill>
                  </a:rPr>
                  <a:t> )</a:t>
                </a:r>
                <a:r>
                  <a:rPr lang="it-IT" sz="2000" b="1" baseline="30000" dirty="0">
                    <a:solidFill>
                      <a:srgbClr val="C00000"/>
                    </a:solidFill>
                  </a:rPr>
                  <a:t>n-1</a:t>
                </a:r>
                <a:r>
                  <a:rPr lang="it-IT" b="1" baseline="30000" dirty="0">
                    <a:solidFill>
                      <a:srgbClr val="C00000"/>
                    </a:solidFill>
                  </a:rPr>
                  <a:t> </a:t>
                </a:r>
                <a:r>
                  <a:rPr lang="it-IT" b="1" dirty="0" smtClean="0">
                    <a:solidFill>
                      <a:srgbClr val="C00000"/>
                    </a:solidFill>
                  </a:rPr>
                  <a:t>- (1 +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𝜺</m:t>
                    </m:r>
                  </m:oMath>
                </a14:m>
                <a:r>
                  <a:rPr lang="it-IT" b="1" dirty="0">
                    <a:solidFill>
                      <a:srgbClr val="C00000"/>
                    </a:solidFill>
                  </a:rPr>
                  <a:t> )</a:t>
                </a:r>
                <a:r>
                  <a:rPr lang="it-IT" b="1" dirty="0" smtClean="0">
                    <a:solidFill>
                      <a:srgbClr val="C00000"/>
                    </a:solidFill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𝒆</m:t>
                        </m:r>
                      </m:e>
                      <m:sup>
                        <m:r>
                          <a:rPr lang="it-IT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it-IT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𝟐</m:t>
                        </m:r>
                        <m:r>
                          <a:rPr lang="it-IT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𝒄</m:t>
                        </m:r>
                      </m:sup>
                    </m:sSup>
                  </m:oMath>
                </a14:m>
                <a:endParaRPr lang="it-IT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stiamo dimostrando che</a:t>
                </a:r>
                <a:r>
                  <a:rPr lang="it-IT" dirty="0">
                    <a:solidFill>
                      <a:schemeClr val="tx1"/>
                    </a:solidFill>
                  </a:rPr>
                  <a:t>, da un certo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 in poi, </a:t>
                </a:r>
                <a:r>
                  <a:rPr lang="it-IT" b="1" dirty="0">
                    <a:solidFill>
                      <a:schemeClr val="tx1"/>
                    </a:solidFill>
                  </a:rPr>
                  <a:t>n(1 -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𝝅</m:t>
                    </m:r>
                  </m:oMath>
                </a14:m>
                <a:r>
                  <a:rPr lang="it-IT" b="1" dirty="0">
                    <a:solidFill>
                      <a:schemeClr val="tx1"/>
                    </a:solidFill>
                  </a:rPr>
                  <a:t> r</a:t>
                </a:r>
                <a:r>
                  <a:rPr lang="it-IT" sz="2000" b="1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it-IT" b="1" dirty="0">
                    <a:solidFill>
                      <a:schemeClr val="tx1"/>
                    </a:solidFill>
                  </a:rPr>
                  <a:t> )</a:t>
                </a:r>
                <a:r>
                  <a:rPr lang="it-IT" sz="2000" b="1" baseline="30000" dirty="0">
                    <a:solidFill>
                      <a:schemeClr val="tx1"/>
                    </a:solidFill>
                  </a:rPr>
                  <a:t>n-1</a:t>
                </a:r>
                <a:r>
                  <a:rPr lang="it-IT" b="1" baseline="30000" dirty="0">
                    <a:solidFill>
                      <a:schemeClr val="tx1"/>
                    </a:solidFill>
                  </a:rPr>
                  <a:t> 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- </a:t>
                </a:r>
                <a:r>
                  <a:rPr lang="it-IT" b="1" dirty="0">
                    <a:solidFill>
                      <a:schemeClr val="tx1"/>
                    </a:solidFill>
                  </a:rPr>
                  <a:t>(1 +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𝜺</m:t>
                    </m:r>
                  </m:oMath>
                </a14:m>
                <a:r>
                  <a:rPr lang="it-IT" b="1" dirty="0">
                    <a:solidFill>
                      <a:schemeClr val="tx1"/>
                    </a:solidFill>
                  </a:rPr>
                  <a:t> 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𝒆</m:t>
                        </m:r>
                      </m:e>
                      <m:sup>
                        <m:r>
                          <a:rPr lang="it-IT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it-IT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𝟐</m:t>
                        </m:r>
                        <m:r>
                          <a:rPr lang="it-IT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𝒄</m:t>
                        </m:r>
                      </m:sup>
                    </m:sSup>
                  </m:oMath>
                </a14:m>
                <a:r>
                  <a:rPr lang="it-IT" b="1" dirty="0" smtClean="0">
                    <a:solidFill>
                      <a:schemeClr val="tx1"/>
                    </a:solidFill>
                  </a:rPr>
                  <a:t> &gt; 0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e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ln [ </a:t>
                </a:r>
                <a:r>
                  <a:rPr lang="it-IT" b="1" dirty="0" err="1" smtClean="0">
                    <a:solidFill>
                      <a:srgbClr val="162DCF"/>
                    </a:solidFill>
                  </a:rPr>
                  <a:t>n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 (1 </a:t>
                </a:r>
                <a:r>
                  <a:rPr lang="it-IT" b="1" dirty="0">
                    <a:solidFill>
                      <a:srgbClr val="162DCF"/>
                    </a:solidFill>
                  </a:rPr>
                  <a:t>-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𝝅</m:t>
                    </m:r>
                  </m:oMath>
                </a14:m>
                <a:r>
                  <a:rPr lang="it-IT" b="1" dirty="0">
                    <a:solidFill>
                      <a:srgbClr val="162DCF"/>
                    </a:solidFill>
                  </a:rPr>
                  <a:t> r</a:t>
                </a:r>
                <a:r>
                  <a:rPr lang="it-IT" b="1" baseline="30000" dirty="0">
                    <a:solidFill>
                      <a:srgbClr val="162DCF"/>
                    </a:solidFill>
                  </a:rPr>
                  <a:t>2</a:t>
                </a:r>
                <a:r>
                  <a:rPr lang="it-IT" b="1" dirty="0">
                    <a:solidFill>
                      <a:srgbClr val="162DCF"/>
                    </a:solidFill>
                  </a:rPr>
                  <a:t> )</a:t>
                </a:r>
                <a:r>
                  <a:rPr lang="it-IT" b="1" baseline="30000" dirty="0">
                    <a:solidFill>
                      <a:srgbClr val="162DCF"/>
                    </a:solidFill>
                  </a:rPr>
                  <a:t>n-1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] = </a:t>
                </a:r>
                <a:r>
                  <a:rPr lang="it-IT" b="1" dirty="0">
                    <a:solidFill>
                      <a:srgbClr val="162DCF"/>
                    </a:solidFill>
                  </a:rPr>
                  <a:t>ln </a:t>
                </a:r>
                <a:r>
                  <a:rPr lang="it-IT" b="1" dirty="0" err="1">
                    <a:solidFill>
                      <a:srgbClr val="162DCF"/>
                    </a:solidFill>
                  </a:rPr>
                  <a:t>n</a:t>
                </a:r>
                <a:r>
                  <a:rPr lang="it-IT" b="1" dirty="0">
                    <a:solidFill>
                      <a:srgbClr val="162DCF"/>
                    </a:solidFill>
                  </a:rPr>
                  <a:t> - (n-1)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800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it-IT" sz="1800" b="1" i="1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</m:t>
                        </m:r>
                        <m:f>
                          <m:fPr>
                            <m:ctrlPr>
                              <a:rPr lang="bg-BG" sz="1800" b="1" i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bg-BG" sz="1800" b="1" i="1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it-IT" sz="1800" b="1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it-IT" sz="1800" b="1" i="1">
                                        <a:solidFill>
                                          <a:srgbClr val="162DCF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it-IT" sz="1800" b="1">
                                        <a:solidFill>
                                          <a:srgbClr val="162DCF"/>
                                        </a:solidFill>
                                        <a:latin typeface="Cambria Math" charset="0"/>
                                      </a:rPr>
                                      <m:t>𝐥𝐧</m:t>
                                    </m:r>
                                  </m:fName>
                                  <m:e>
                                    <m:r>
                                      <a:rPr lang="it-IT" sz="1800" b="1">
                                        <a:solidFill>
                                          <a:srgbClr val="162DCF"/>
                                        </a:solidFill>
                                        <a:latin typeface="Cambria Math" charset="0"/>
                                      </a:rPr>
                                      <m:t>𝐧</m:t>
                                    </m:r>
                                  </m:e>
                                </m:func>
                                <m:r>
                                  <a:rPr lang="it-IT" sz="1800" b="1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it-IT" sz="1800" b="1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𝐜</m:t>
                                </m:r>
                                <m:r>
                                  <a:rPr lang="it-IT" sz="1800" b="1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it-IT" sz="1800" b="1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it-IT" sz="1800" b="1" i="1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it-IT" sz="1800" b="1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𝐧</m:t>
                                </m:r>
                              </m:e>
                              <m:sup>
                                <m:r>
                                  <a:rPr lang="it-IT" sz="1800" b="1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</m:sup>
                            </m:sSup>
                          </m:den>
                        </m:f>
                        <m:r>
                          <a:rPr lang="it-IT" sz="1800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+ </m:t>
                        </m:r>
                        <m:f>
                          <m:fPr>
                            <m:ctrlPr>
                              <a:rPr lang="bg-BG" sz="1800" b="1" i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bg-BG" sz="1800" b="1" i="1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it-IT" sz="1800" b="1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it-IT" sz="1800" b="1" i="1">
                                        <a:solidFill>
                                          <a:srgbClr val="162DCF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it-IT" sz="1800" b="1">
                                        <a:solidFill>
                                          <a:srgbClr val="162DCF"/>
                                        </a:solidFill>
                                        <a:latin typeface="Cambria Math" charset="0"/>
                                      </a:rPr>
                                      <m:t>𝐥𝐧</m:t>
                                    </m:r>
                                  </m:fName>
                                  <m:e>
                                    <m:r>
                                      <a:rPr lang="it-IT" sz="1800" b="1">
                                        <a:solidFill>
                                          <a:srgbClr val="162DCF"/>
                                        </a:solidFill>
                                        <a:latin typeface="Cambria Math" charset="0"/>
                                      </a:rPr>
                                      <m:t>𝐧</m:t>
                                    </m:r>
                                  </m:e>
                                </m:func>
                                <m:r>
                                  <a:rPr lang="it-IT" sz="1800" b="1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it-IT" sz="1800" b="1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𝐜</m:t>
                                </m:r>
                                <m:r>
                                  <a:rPr lang="it-IT" sz="1800" b="1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it-IT" sz="1800" b="1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𝟐</m:t>
                                </m:r>
                              </m:sup>
                            </m:sSup>
                          </m:num>
                          <m:den>
                            <m:r>
                              <a:rPr lang="it-IT" sz="1800" b="1" i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𝟐</m:t>
                            </m:r>
                            <m:r>
                              <a:rPr lang="it-IT" sz="1800" b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it-IT" sz="1800" b="1" i="1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it-IT" sz="1800" b="1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𝐧</m:t>
                                </m:r>
                              </m:e>
                              <m:sup>
                                <m:r>
                                  <a:rPr lang="it-IT" sz="1800" b="1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  <m:r>
                          <a:rPr lang="it-IT" sz="1800" b="1" i="1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it-IT" sz="1800" b="1" i="1">
                            <a:solidFill>
                              <a:srgbClr val="DD51E7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𝜹</m:t>
                        </m:r>
                        <m:r>
                          <m:rPr>
                            <m:nor/>
                          </m:rPr>
                          <a:rPr lang="it-IT" sz="1800" b="1" dirty="0">
                            <a:solidFill>
                              <a:srgbClr val="DD51E7"/>
                            </a:solidFill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it-IT" sz="1800" b="1" dirty="0" err="1">
                            <a:solidFill>
                              <a:srgbClr val="DD51E7"/>
                            </a:solidFill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it-IT" sz="1800" b="1" dirty="0">
                            <a:solidFill>
                              <a:srgbClr val="DD51E7"/>
                            </a:solidFill>
                          </a:rPr>
                          <m:t>)</m:t>
                        </m:r>
                        <m:r>
                          <a:rPr lang="it-IT" sz="1800" b="1" i="1" dirty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it-IT" sz="1600" b="1" dirty="0">
                    <a:solidFill>
                      <a:schemeClr val="tx1"/>
                    </a:solidFill>
                  </a:rPr>
                  <a:t> </a:t>
                </a:r>
                <a:endParaRPr lang="it-IT" b="1" dirty="0" smtClean="0">
                  <a:solidFill>
                    <a:srgbClr val="DD51E7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e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0" smtClean="0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it-IT" b="1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𝛅</m:t>
                    </m:r>
                  </m:oMath>
                </a14:m>
                <a:r>
                  <a:rPr lang="it-IT" b="1" dirty="0">
                    <a:solidFill>
                      <a:srgbClr val="DD51E7"/>
                    </a:solidFill>
                  </a:rPr>
                  <a:t>(</a:t>
                </a:r>
                <a:r>
                  <a:rPr lang="it-IT" b="1" dirty="0" err="1">
                    <a:solidFill>
                      <a:srgbClr val="DD51E7"/>
                    </a:solidFill>
                  </a:rPr>
                  <a:t>n</a:t>
                </a:r>
                <a:r>
                  <a:rPr lang="it-IT" b="1" dirty="0">
                    <a:solidFill>
                      <a:srgbClr val="DD51E7"/>
                    </a:solidFill>
                  </a:rPr>
                  <a:t>) &lt;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b="1" i="1" dirty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800" b="1" dirty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𝟏</m:t>
                        </m:r>
                      </m:num>
                      <m:den>
                        <m:r>
                          <a:rPr lang="it-IT" sz="1800" b="1" dirty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𝟑</m:t>
                        </m:r>
                      </m:den>
                    </m:f>
                  </m:oMath>
                </a14:m>
                <a:r>
                  <a:rPr lang="it-IT" sz="1800" b="1" dirty="0">
                    <a:solidFill>
                      <a:srgbClr val="DD51E7"/>
                    </a:solidFill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b="1" i="1" dirty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g-BG" sz="1800" b="1" i="1" dirty="0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s-IS" sz="1800" b="1" i="1" dirty="0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it-IT" sz="1800" b="1" i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it-IT" sz="1800" b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𝐥𝐧</m:t>
                                    </m:r>
                                  </m:fName>
                                  <m:e>
                                    <m:r>
                                      <a:rPr lang="it-IT" sz="1800" b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𝐧</m:t>
                                    </m:r>
                                  </m:e>
                                </m:func>
                                <m:r>
                                  <a:rPr lang="it-IT" sz="1800" b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it-IT" sz="1800" b="1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𝐜</m:t>
                                </m:r>
                              </m:e>
                            </m:d>
                          </m:e>
                          <m:sup>
                            <m:r>
                              <a:rPr lang="it-IT" sz="1800" b="1" dirty="0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bg-BG" sz="1800" b="1" i="1" dirty="0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sz="1800" b="1" dirty="0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𝐧</m:t>
                            </m:r>
                          </m:e>
                          <m:sup>
                            <m:r>
                              <a:rPr lang="it-IT" sz="1800" b="1" dirty="0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endParaRPr lang="it-IT" sz="1800" b="1" dirty="0" smtClean="0">
                  <a:solidFill>
                    <a:srgbClr val="DD51E7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allora   </a:t>
                </a:r>
                <a:r>
                  <a:rPr lang="it-IT" b="1" dirty="0">
                    <a:solidFill>
                      <a:srgbClr val="162DCF"/>
                    </a:solidFill>
                  </a:rPr>
                  <a:t>ln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[ </a:t>
                </a:r>
                <a:r>
                  <a:rPr lang="it-IT" b="1" dirty="0" err="1" smtClean="0">
                    <a:solidFill>
                      <a:srgbClr val="162DCF"/>
                    </a:solidFill>
                  </a:rPr>
                  <a:t>n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 (1 </a:t>
                </a:r>
                <a:r>
                  <a:rPr lang="it-IT" b="1" dirty="0">
                    <a:solidFill>
                      <a:srgbClr val="162DCF"/>
                    </a:solidFill>
                  </a:rPr>
                  <a:t>-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𝝅</m:t>
                    </m:r>
                  </m:oMath>
                </a14:m>
                <a:r>
                  <a:rPr lang="it-IT" b="1" dirty="0">
                    <a:solidFill>
                      <a:srgbClr val="162DCF"/>
                    </a:solidFill>
                  </a:rPr>
                  <a:t> r</a:t>
                </a:r>
                <a:r>
                  <a:rPr lang="it-IT" b="1" baseline="30000" dirty="0">
                    <a:solidFill>
                      <a:srgbClr val="162DCF"/>
                    </a:solidFill>
                  </a:rPr>
                  <a:t>2</a:t>
                </a:r>
                <a:r>
                  <a:rPr lang="it-IT" b="1" dirty="0">
                    <a:solidFill>
                      <a:srgbClr val="162DCF"/>
                    </a:solidFill>
                  </a:rPr>
                  <a:t> )</a:t>
                </a:r>
                <a:r>
                  <a:rPr lang="it-IT" b="1" baseline="30000" dirty="0">
                    <a:solidFill>
                      <a:srgbClr val="162DCF"/>
                    </a:solidFill>
                  </a:rPr>
                  <a:t>n-1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] &gt; 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ln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 - (n-1)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f>
                          <m:fPr>
                            <m:ctrlPr>
                              <a:rPr lang="bg-BG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bg-BG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it-IT" sz="2000" b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it-IT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 sz="2000" b="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 sz="2000" b="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n</m:t>
                                    </m:r>
                                  </m:e>
                                </m:func>
                                <m:r>
                                  <a:rPr lang="it-IT" sz="2000" b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2000" b="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c</m:t>
                                </m:r>
                                <m:r>
                                  <a:rPr lang="it-IT" sz="2000" b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it-IT" sz="2000" b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</m:sup>
                            </m:sSup>
                          </m:num>
                          <m:den>
                            <m:r>
                              <m:rPr>
                                <m:sty m:val="p"/>
                              </m:rPr>
                              <a:rPr lang="it-IT" sz="20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n</m:t>
                            </m:r>
                          </m:den>
                        </m:f>
                        <m:r>
                          <a:rPr lang="it-IT" sz="2000" b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+ </m:t>
                        </m:r>
                        <m:f>
                          <m:fPr>
                            <m:ctrlPr>
                              <a:rPr lang="bg-BG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bg-BG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it-IT" sz="2000" b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it-IT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 sz="2000" b="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 sz="2000" b="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n</m:t>
                                    </m:r>
                                  </m:e>
                                </m:func>
                                <m:r>
                                  <a:rPr lang="it-IT" sz="2000" b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2000" b="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c</m:t>
                                </m:r>
                                <m:r>
                                  <a:rPr lang="it-IT" sz="2000" b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it-IT" sz="2000" b="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it-IT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  <m:r>
                              <a:rPr lang="it-IT" sz="2000" b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it-IT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it-IT" sz="2000" b="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n</m:t>
                                </m:r>
                              </m:e>
                              <m:sup>
                                <m:r>
                                  <a:rPr lang="it-IT" sz="2000" b="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+</m:t>
                        </m:r>
                        <m:f>
                          <m:fPr>
                            <m:ctrlPr>
                              <a:rPr lang="bg-BG" sz="2000" b="1" i="1" dirty="0" smtClean="0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it-IT" sz="2000" b="1" i="1" dirty="0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it-IT" sz="2000" b="1" i="1" dirty="0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𝟑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it-IT" sz="2000" b="1" dirty="0">
                            <a:solidFill>
                              <a:srgbClr val="DD51E7"/>
                            </a:solidFill>
                          </a:rPr>
                          <m:t>  </m:t>
                        </m:r>
                        <m:f>
                          <m:fPr>
                            <m:ctrlPr>
                              <a:rPr lang="bg-BG" sz="2000" b="1" i="1" dirty="0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bg-BG" sz="2000" b="1" i="1" dirty="0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is-IS" sz="2000" b="1" i="1" dirty="0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it-IT" sz="2000" b="1" i="1">
                                            <a:solidFill>
                                              <a:srgbClr val="DD51E7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it-IT" sz="2000" b="1" i="1">
                                            <a:solidFill>
                                              <a:srgbClr val="DD51E7"/>
                                            </a:solidFill>
                                            <a:latin typeface="Cambria Math" charset="0"/>
                                          </a:rPr>
                                          <m:t>𝒍𝒏</m:t>
                                        </m:r>
                                      </m:fName>
                                      <m:e>
                                        <m:r>
                                          <a:rPr lang="it-IT" sz="2000" b="1" i="1">
                                            <a:solidFill>
                                              <a:srgbClr val="DD51E7"/>
                                            </a:solidFill>
                                            <a:latin typeface="Cambria Math" charset="0"/>
                                          </a:rPr>
                                          <m:t>𝒏</m:t>
                                        </m:r>
                                      </m:e>
                                    </m:func>
                                    <m:r>
                                      <a:rPr lang="it-IT" sz="2000" b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lang="it-IT" sz="2000" b="1" i="1">
                                        <a:solidFill>
                                          <a:srgbClr val="DD51E7"/>
                                        </a:solidFill>
                                        <a:latin typeface="Cambria Math" charset="0"/>
                                      </a:rPr>
                                      <m:t>𝒄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it-IT" sz="2000" b="1" i="1" dirty="0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𝟐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bg-BG" sz="2000" b="1" i="1" dirty="0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it-IT" sz="2000" b="1" i="1" dirty="0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𝒏</m:t>
                                </m:r>
                              </m:e>
                              <m:sup>
                                <m:r>
                                  <a:rPr lang="it-IT" sz="2000" b="1" i="1" dirty="0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  <m:r>
                          <a:rPr lang="it-IT" sz="20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it-IT" dirty="0" smtClean="0">
                    <a:solidFill>
                      <a:srgbClr val="162DCF"/>
                    </a:solidFill>
                  </a:rPr>
                  <a:t> 		</a:t>
                </a:r>
                <a:r>
                  <a:rPr lang="it-IT" sz="2400" dirty="0" smtClean="0">
                    <a:solidFill>
                      <a:srgbClr val="162DCF"/>
                    </a:solidFill>
                  </a:rPr>
                  <a:t>				</a:t>
                </a:r>
                <a:r>
                  <a:rPr lang="it-IT" sz="3200" dirty="0" smtClean="0">
                    <a:solidFill>
                      <a:srgbClr val="162DCF"/>
                    </a:solidFill>
                  </a:rPr>
                  <a:t>	</a:t>
                </a:r>
                <a:r>
                  <a:rPr lang="it-IT" sz="3600" dirty="0" smtClean="0">
                    <a:solidFill>
                      <a:srgbClr val="162DCF"/>
                    </a:solidFill>
                  </a:rPr>
                  <a:t>			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= </a:t>
                </a:r>
                <a:r>
                  <a:rPr lang="it-IT" dirty="0" smtClean="0">
                    <a:solidFill>
                      <a:srgbClr val="162DCF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ln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 - (n-1)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f>
                          <m:fPr>
                            <m:ctrlPr>
                              <a:rPr lang="bg-BG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bg-BG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it-IT" sz="20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it-IT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n</m:t>
                                    </m:r>
                                  </m:e>
                                </m:func>
                                <m:r>
                                  <a:rPr lang="it-IT" sz="20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c</m:t>
                                </m:r>
                                <m:r>
                                  <a:rPr lang="it-IT" sz="20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it-IT" sz="20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</m:sup>
                            </m:sSup>
                          </m:num>
                          <m:den>
                            <m:r>
                              <a:rPr lang="it-IT" sz="20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it-IT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it-IT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n</m:t>
                                </m:r>
                              </m:e>
                              <m:sup>
                                <m:r>
                                  <a:rPr lang="it-IT" sz="20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</m:sup>
                            </m:sSup>
                          </m:den>
                        </m:f>
                        <m: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+ </m:t>
                        </m:r>
                        <m:f>
                          <m:fPr>
                            <m:ctrlPr>
                              <a:rPr lang="bg-BG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it-IT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5 </m:t>
                            </m:r>
                            <m:sSup>
                              <m:sSupPr>
                                <m:ctrlPr>
                                  <a:rPr lang="bg-BG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it-IT" sz="20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it-IT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n</m:t>
                                    </m:r>
                                  </m:e>
                                </m:func>
                                <m:r>
                                  <a:rPr lang="it-IT" sz="20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c</m:t>
                                </m:r>
                                <m:r>
                                  <a:rPr lang="it-IT" sz="20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it-IT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it-IT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6</m:t>
                            </m:r>
                            <m:r>
                              <a:rPr lang="it-IT" sz="20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it-IT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it-IT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n</m:t>
                                </m:r>
                              </m:e>
                              <m:sup>
                                <m:r>
                                  <a:rPr lang="it-IT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20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it-IT" dirty="0" smtClean="0">
                    <a:solidFill>
                      <a:srgbClr val="162DCF"/>
                    </a:solidFill>
                  </a:rPr>
                  <a:t> 							</a:t>
                </a:r>
                <a:r>
                  <a:rPr lang="it-IT" sz="3600" dirty="0" smtClean="0">
                    <a:solidFill>
                      <a:srgbClr val="162DCF"/>
                    </a:solidFill>
                  </a:rPr>
                  <a:t>						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= </a:t>
                </a:r>
                <a:r>
                  <a:rPr lang="it-IT" dirty="0">
                    <a:solidFill>
                      <a:schemeClr val="tx1"/>
                    </a:solidFill>
                  </a:rPr>
                  <a:t>ln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den>
                    </m:f>
                  </m:oMath>
                </a14:m>
                <a:r>
                  <a:rPr lang="it-IT" sz="20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g-BG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sz="20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</m:t>
                            </m:r>
                            <m:func>
                              <m:funcPr>
                                <m:ctrlPr>
                                  <a:rPr lang="it-IT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it-IT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m:rPr>
                                    <m:sty m:val="p"/>
                                  </m:rPr>
                                  <a:rPr lang="it-IT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n</m:t>
                                </m:r>
                              </m:e>
                            </m:func>
                            <m:r>
                              <a:rPr lang="it-IT" sz="20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c</m:t>
                            </m:r>
                            <m:r>
                              <a:rPr lang="it-IT" sz="20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it-IT" sz="20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num>
                      <m:den>
                        <m: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sSup>
                          <m:sSupPr>
                            <m:ctrlP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n</m:t>
                            </m:r>
                          </m:e>
                          <m:sup>
                            <m:r>
                              <a:rPr lang="it-IT" sz="20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den>
                    </m:f>
                    <m:r>
                      <a:rPr lang="it-IT" sz="2000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5 (</m:t>
                        </m:r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−1) </m:t>
                        </m:r>
                        <m:sSup>
                          <m:sSupPr>
                            <m:ctrlPr>
                              <a:rPr lang="bg-BG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sz="20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</m:t>
                            </m:r>
                            <m:func>
                              <m:funcPr>
                                <m:ctrlPr>
                                  <a:rPr lang="it-IT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it-IT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m:rPr>
                                    <m:sty m:val="p"/>
                                  </m:rPr>
                                  <a:rPr lang="it-IT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n</m:t>
                                </m:r>
                              </m:e>
                            </m:func>
                            <m:r>
                              <a:rPr lang="it-IT" sz="20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c</m:t>
                            </m:r>
                            <m:r>
                              <a:rPr lang="it-IT" sz="20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6</m:t>
                        </m:r>
                        <m: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sSup>
                          <m:sSupPr>
                            <m:ctrlP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n</m:t>
                            </m:r>
                          </m:e>
                          <m:sup>
                            <m: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 							</a:t>
                </a:r>
                <a:r>
                  <a:rPr lang="it-IT" sz="3600" dirty="0" smtClean="0">
                    <a:solidFill>
                      <a:schemeClr val="tx1"/>
                    </a:solidFill>
                  </a:rPr>
                  <a:t>						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&gt;</a:t>
                </a:r>
                <a:r>
                  <a:rPr lang="it-IT" sz="36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ln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 - </a:t>
                </a:r>
                <a14:m>
                  <m:oMath xmlns:m="http://schemas.openxmlformats.org/officeDocument/2006/math">
                    <m:r>
                      <a:rPr lang="it-IT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func>
                      <m:funcPr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e>
                    </m:func>
                    <m:r>
                      <a:rPr lang="it-IT">
                        <a:solidFill>
                          <a:schemeClr val="tx1"/>
                        </a:solidFill>
                        <a:latin typeface="Cambria Math" charset="0"/>
                      </a:rPr>
                      <m:t>+</m:t>
                    </m:r>
                    <m:r>
                      <m:rPr>
                        <m:sty m:val="p"/>
                      </m:rPr>
                      <a:rPr lang="it-IT" i="1">
                        <a:solidFill>
                          <a:schemeClr val="tx1"/>
                        </a:solidFill>
                        <a:latin typeface="Cambria Math" charset="0"/>
                      </a:rPr>
                      <m:t>c</m:t>
                    </m:r>
                    <m:r>
                      <a:rPr lang="it-IT">
                        <a:solidFill>
                          <a:schemeClr val="tx1"/>
                        </a:solidFill>
                        <a:latin typeface="Cambria Math" charset="0"/>
                      </a:rPr>
                      <m:t>)</m:t>
                    </m:r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-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5 (</m:t>
                        </m:r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−1) </m:t>
                        </m:r>
                        <m:sSup>
                          <m:sSupPr>
                            <m:ctrlPr>
                              <a:rPr lang="bg-BG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sz="20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</m:t>
                            </m:r>
                            <m:func>
                              <m:funcPr>
                                <m:ctrlPr>
                                  <a:rPr lang="it-IT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it-IT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m:rPr>
                                    <m:sty m:val="p"/>
                                  </m:rPr>
                                  <a:rPr lang="it-IT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n</m:t>
                                </m:r>
                              </m:e>
                            </m:func>
                            <m:r>
                              <a:rPr lang="it-IT" sz="20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c</m:t>
                            </m:r>
                            <m:r>
                              <a:rPr lang="it-IT" sz="20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6</m:t>
                        </m:r>
                        <m: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sSup>
                          <m:sSupPr>
                            <m:ctrlP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n</m:t>
                            </m:r>
                          </m:e>
                          <m:sup>
                            <m: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							</a:t>
                </a:r>
                <a:r>
                  <a:rPr lang="it-IT" sz="3600" dirty="0" smtClean="0">
                    <a:solidFill>
                      <a:schemeClr val="tx1"/>
                    </a:solidFill>
                  </a:rPr>
                  <a:t>						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=  - c </a:t>
                </a:r>
                <a:r>
                  <a:rPr lang="it-IT" dirty="0">
                    <a:solidFill>
                      <a:schemeClr val="tx1"/>
                    </a:solidFill>
                  </a:rPr>
                  <a:t>-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5 (</m:t>
                        </m:r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−1) </m:t>
                        </m:r>
                        <m:sSup>
                          <m:sSupPr>
                            <m:ctrlPr>
                              <a:rPr lang="bg-BG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sz="20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</m:t>
                            </m:r>
                            <m:func>
                              <m:funcPr>
                                <m:ctrlPr>
                                  <a:rPr lang="it-IT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it-IT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m:rPr>
                                    <m:sty m:val="p"/>
                                  </m:rPr>
                                  <a:rPr lang="it-IT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n</m:t>
                                </m:r>
                              </m:e>
                            </m:func>
                            <m:r>
                              <a:rPr lang="it-IT" sz="20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c</m:t>
                            </m:r>
                            <m:r>
                              <a:rPr lang="it-IT" sz="20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6</m:t>
                        </m:r>
                        <m:r>
                          <a:rPr lang="it-IT" sz="2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sSup>
                          <m:sSupPr>
                            <m:ctrlP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n</m:t>
                            </m:r>
                          </m:e>
                          <m:sup>
                            <m: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it-IT" sz="2000" dirty="0">
                  <a:solidFill>
                    <a:schemeClr val="tx1"/>
                  </a:solidFill>
                </a:endParaRPr>
              </a:p>
              <a:p>
                <a:pPr lvl="1"/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endParaRPr lang="it-IT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2603" y="1045579"/>
                <a:ext cx="9811933" cy="5540416"/>
              </a:xfrm>
              <a:blipFill rotWithShape="0">
                <a:blip r:embed="rId2"/>
                <a:stretch>
                  <a:fillRect l="-435" t="-5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89255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Delimitazione inferiore 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52603" y="1045579"/>
                <a:ext cx="9811933" cy="5540416"/>
              </a:xfrm>
            </p:spPr>
            <p:txBody>
              <a:bodyPr>
                <a:normAutofit/>
              </a:bodyPr>
              <a:lstStyle/>
              <a:p>
                <a:r>
                  <a:rPr lang="it-IT" b="1" dirty="0" smtClean="0">
                    <a:solidFill>
                      <a:srgbClr val="C00000"/>
                    </a:solidFill>
                  </a:rPr>
                  <a:t>P(G </a:t>
                </a:r>
                <a:r>
                  <a:rPr lang="it-IT" b="1" dirty="0">
                    <a:solidFill>
                      <a:srgbClr val="C00000"/>
                    </a:solidFill>
                  </a:rPr>
                  <a:t>non connesso)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</m:oMath>
                </a14:m>
                <a:r>
                  <a:rPr lang="it-IT" b="1" dirty="0">
                    <a:solidFill>
                      <a:srgbClr val="C00000"/>
                    </a:solidFill>
                  </a:rPr>
                  <a:t> </a:t>
                </a:r>
                <a:r>
                  <a:rPr lang="it-IT" b="1" dirty="0" smtClean="0">
                    <a:solidFill>
                      <a:srgbClr val="C00000"/>
                    </a:solidFill>
                  </a:rPr>
                  <a:t>n (</a:t>
                </a:r>
                <a:r>
                  <a:rPr lang="it-IT" b="1" dirty="0">
                    <a:solidFill>
                      <a:srgbClr val="C00000"/>
                    </a:solidFill>
                  </a:rPr>
                  <a:t>1 -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𝝅</m:t>
                    </m:r>
                  </m:oMath>
                </a14:m>
                <a:r>
                  <a:rPr lang="it-IT" b="1" dirty="0">
                    <a:solidFill>
                      <a:srgbClr val="C00000"/>
                    </a:solidFill>
                  </a:rPr>
                  <a:t> r</a:t>
                </a:r>
                <a:r>
                  <a:rPr lang="it-IT" b="1" baseline="30000" dirty="0">
                    <a:solidFill>
                      <a:srgbClr val="C00000"/>
                    </a:solidFill>
                  </a:rPr>
                  <a:t>2</a:t>
                </a:r>
                <a:r>
                  <a:rPr lang="it-IT" b="1" dirty="0">
                    <a:solidFill>
                      <a:srgbClr val="C00000"/>
                    </a:solidFill>
                  </a:rPr>
                  <a:t> )</a:t>
                </a:r>
                <a:r>
                  <a:rPr lang="it-IT" b="1" baseline="30000" dirty="0">
                    <a:solidFill>
                      <a:srgbClr val="C00000"/>
                    </a:solidFill>
                  </a:rPr>
                  <a:t>n-1 </a:t>
                </a:r>
                <a:r>
                  <a:rPr lang="it-IT" b="1" dirty="0" smtClean="0">
                    <a:solidFill>
                      <a:srgbClr val="C00000"/>
                    </a:solidFill>
                  </a:rPr>
                  <a:t>- (1 +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𝜺</m:t>
                    </m:r>
                  </m:oMath>
                </a14:m>
                <a:r>
                  <a:rPr lang="it-IT" b="1" dirty="0">
                    <a:solidFill>
                      <a:srgbClr val="C00000"/>
                    </a:solidFill>
                  </a:rPr>
                  <a:t> )</a:t>
                </a:r>
                <a:r>
                  <a:rPr lang="it-IT" b="1" dirty="0" smtClean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𝒆</m:t>
                        </m:r>
                      </m:e>
                      <m:sup>
                        <m:r>
                          <a:rPr lang="it-IT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it-IT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𝟐</m:t>
                        </m:r>
                        <m:r>
                          <a:rPr lang="it-IT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𝒄</m:t>
                        </m:r>
                      </m:sup>
                    </m:sSup>
                  </m:oMath>
                </a14:m>
                <a:endParaRPr lang="it-IT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stiamo dimostrando che</a:t>
                </a:r>
                <a:r>
                  <a:rPr lang="it-IT" dirty="0">
                    <a:solidFill>
                      <a:schemeClr val="tx1"/>
                    </a:solidFill>
                  </a:rPr>
                  <a:t>, da un certo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 in poi, </a:t>
                </a:r>
                <a:r>
                  <a:rPr lang="it-IT" b="1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 (</a:t>
                </a:r>
                <a:r>
                  <a:rPr lang="it-IT" b="1" dirty="0">
                    <a:solidFill>
                      <a:schemeClr val="tx1"/>
                    </a:solidFill>
                  </a:rPr>
                  <a:t>1 -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𝝅</m:t>
                    </m:r>
                  </m:oMath>
                </a14:m>
                <a:r>
                  <a:rPr lang="it-IT" b="1" dirty="0">
                    <a:solidFill>
                      <a:schemeClr val="tx1"/>
                    </a:solidFill>
                  </a:rPr>
                  <a:t> r</a:t>
                </a:r>
                <a:r>
                  <a:rPr lang="it-IT" b="1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it-IT" b="1" dirty="0">
                    <a:solidFill>
                      <a:schemeClr val="tx1"/>
                    </a:solidFill>
                  </a:rPr>
                  <a:t> )</a:t>
                </a:r>
                <a:r>
                  <a:rPr lang="it-IT" b="1" baseline="30000" dirty="0">
                    <a:solidFill>
                      <a:schemeClr val="tx1"/>
                    </a:solidFill>
                  </a:rPr>
                  <a:t>n-1 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- </a:t>
                </a:r>
                <a:r>
                  <a:rPr lang="it-IT" b="1" dirty="0">
                    <a:solidFill>
                      <a:schemeClr val="tx1"/>
                    </a:solidFill>
                  </a:rPr>
                  <a:t>(1 +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𝜺</m:t>
                    </m:r>
                  </m:oMath>
                </a14:m>
                <a:r>
                  <a:rPr lang="it-IT" b="1" dirty="0">
                    <a:solidFill>
                      <a:schemeClr val="tx1"/>
                    </a:solidFill>
                  </a:rPr>
                  <a:t> )</a:t>
                </a:r>
                <a:r>
                  <a:rPr lang="it-IT" b="1" baseline="300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𝒆</m:t>
                        </m:r>
                      </m:e>
                      <m:sup>
                        <m:r>
                          <a:rPr lang="it-IT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it-IT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𝟐</m:t>
                        </m:r>
                        <m:r>
                          <a:rPr lang="it-IT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𝒄</m:t>
                        </m:r>
                      </m:sup>
                    </m:sSup>
                  </m:oMath>
                </a14:m>
                <a:r>
                  <a:rPr lang="it-IT" b="1" dirty="0" smtClean="0">
                    <a:solidFill>
                      <a:schemeClr val="tx1"/>
                    </a:solidFill>
                  </a:rPr>
                  <a:t> &gt; 0</a:t>
                </a:r>
                <a:endParaRPr lang="it-IT" b="1" dirty="0" smtClean="0">
                  <a:solidFill>
                    <a:srgbClr val="DD51E7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e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ln [ </a:t>
                </a:r>
                <a:r>
                  <a:rPr lang="it-IT" b="1" dirty="0" err="1" smtClean="0">
                    <a:solidFill>
                      <a:srgbClr val="162DCF"/>
                    </a:solidFill>
                  </a:rPr>
                  <a:t>n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 (1 </a:t>
                </a:r>
                <a:r>
                  <a:rPr lang="it-IT" b="1" dirty="0">
                    <a:solidFill>
                      <a:srgbClr val="162DCF"/>
                    </a:solidFill>
                  </a:rPr>
                  <a:t>-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𝝅</m:t>
                    </m:r>
                  </m:oMath>
                </a14:m>
                <a:r>
                  <a:rPr lang="it-IT" b="1" dirty="0">
                    <a:solidFill>
                      <a:srgbClr val="162DCF"/>
                    </a:solidFill>
                  </a:rPr>
                  <a:t> r</a:t>
                </a:r>
                <a:r>
                  <a:rPr lang="it-IT" b="1" baseline="30000" dirty="0">
                    <a:solidFill>
                      <a:srgbClr val="162DCF"/>
                    </a:solidFill>
                  </a:rPr>
                  <a:t>2</a:t>
                </a:r>
                <a:r>
                  <a:rPr lang="it-IT" b="1" dirty="0">
                    <a:solidFill>
                      <a:srgbClr val="162DCF"/>
                    </a:solidFill>
                  </a:rPr>
                  <a:t> )</a:t>
                </a:r>
                <a:r>
                  <a:rPr lang="it-IT" b="1" baseline="30000" dirty="0">
                    <a:solidFill>
                      <a:srgbClr val="162DCF"/>
                    </a:solidFill>
                  </a:rPr>
                  <a:t>n-1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] &gt; 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- c </a:t>
                </a:r>
                <a:r>
                  <a:rPr lang="it-IT" b="1" dirty="0">
                    <a:solidFill>
                      <a:srgbClr val="162DCF"/>
                    </a:solidFill>
                  </a:rPr>
                  <a:t>-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𝟓</m:t>
                        </m:r>
                        <m:r>
                          <a:rPr lang="it-IT" sz="2000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(</m:t>
                        </m:r>
                        <m:r>
                          <a:rPr lang="it-IT" sz="2000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𝒏</m:t>
                        </m:r>
                        <m:r>
                          <a:rPr lang="it-IT" sz="2000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it-IT" sz="2000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𝟏</m:t>
                        </m:r>
                        <m:r>
                          <a:rPr lang="it-IT" sz="2000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) </m:t>
                        </m:r>
                        <m:sSup>
                          <m:sSupPr>
                            <m:ctrlPr>
                              <a:rPr lang="bg-BG" sz="2000" b="1" i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sz="2000" b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(</m:t>
                            </m:r>
                            <m:func>
                              <m:funcPr>
                                <m:ctrlPr>
                                  <a:rPr lang="it-IT" sz="2000" b="1" i="1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a:rPr lang="it-IT" sz="2000" b="1" i="1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𝒍𝒏</m:t>
                                </m:r>
                              </m:fName>
                              <m:e>
                                <m:r>
                                  <a:rPr lang="it-IT" sz="2000" b="1" i="1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𝒏</m:t>
                                </m:r>
                              </m:e>
                            </m:func>
                            <m:r>
                              <a:rPr lang="it-IT" sz="2000" b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it-IT" sz="2000" b="1" i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𝒄</m:t>
                            </m:r>
                            <m:r>
                              <a:rPr lang="it-IT" sz="2000" b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it-IT" sz="2000" b="1" i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it-IT" sz="2000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𝟔</m:t>
                        </m:r>
                        <m:r>
                          <a:rPr lang="it-IT" sz="2000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</m:t>
                        </m:r>
                        <m:sSup>
                          <m:sSupPr>
                            <m:ctrlPr>
                              <a:rPr lang="it-IT" sz="2000" b="1" i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sz="2000" b="1" i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it-IT" sz="2000" b="1" i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endParaRPr lang="it-IT" sz="2000" b="1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poiché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lim</m:t>
                            </m:r>
                          </m:e>
                          <m:lim>
                            <m:r>
                              <a:rPr lang="it-IT" sz="20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it-IT" sz="20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n</m:t>
                            </m:r>
                            <m:r>
                              <a:rPr lang="is-IS" sz="2000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→∞</m:t>
                            </m:r>
                          </m:lim>
                        </m:limLow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fName>
                      <m:e>
                        <m:f>
                          <m:fPr>
                            <m:ctrlPr>
                              <a:rPr lang="bg-BG" sz="2000" b="1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it-IT" sz="2000" b="1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𝟓</m:t>
                            </m:r>
                            <m:r>
                              <a:rPr lang="it-IT" sz="2000" b="1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(</m:t>
                            </m:r>
                            <m:r>
                              <a:rPr lang="it-IT" sz="2000" b="1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𝐧</m:t>
                            </m:r>
                            <m:r>
                              <a:rPr lang="it-IT" sz="2000" b="1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it-IT" sz="2000" b="1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𝟏</m:t>
                            </m:r>
                            <m:r>
                              <a:rPr lang="it-IT" sz="2000" b="1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) </m:t>
                            </m:r>
                            <m:sSup>
                              <m:sSupPr>
                                <m:ctrlPr>
                                  <a:rPr lang="bg-BG" sz="2000" b="1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it-IT" sz="2000" b="1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it-IT" sz="2000" b="1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it-IT" sz="2000" b="1" i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𝐥𝐧</m:t>
                                    </m:r>
                                  </m:fName>
                                  <m:e>
                                    <m:r>
                                      <a:rPr lang="it-IT" sz="2000" b="1" i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𝐧</m:t>
                                    </m:r>
                                  </m:e>
                                </m:func>
                                <m:r>
                                  <a:rPr lang="it-IT" sz="2000" b="1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it-IT" sz="2000" b="1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𝐜</m:t>
                                </m:r>
                                <m:r>
                                  <a:rPr lang="it-IT" sz="2000" b="1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it-IT" sz="2000" b="1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𝟐</m:t>
                                </m:r>
                              </m:sup>
                            </m:sSup>
                          </m:num>
                          <m:den>
                            <m:r>
                              <a:rPr lang="it-IT" sz="2000" b="1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𝟔</m:t>
                            </m:r>
                            <m:r>
                              <a:rPr lang="it-IT" sz="2000" b="1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it-IT" sz="2000" b="1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it-IT" sz="2000" b="1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𝐧</m:t>
                                </m:r>
                              </m:e>
                              <m:sup>
                                <m:r>
                                  <a:rPr lang="it-IT" sz="2000" b="1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e>
                    </m:func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= 0, allora per ogni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𝜔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&gt; 0 esiste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ω</m:t>
                        </m:r>
                      </m:sub>
                    </m:sSub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e>
                      <m:sub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ε</m:t>
                        </m:r>
                      </m:sub>
                    </m:sSub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tale che 		     	per ogni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ω</m:t>
                        </m:r>
                      </m:sub>
                    </m:sSub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b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𝟓</m:t>
                        </m:r>
                        <m:r>
                          <a:rPr lang="it-IT" sz="2000" b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(</m:t>
                        </m:r>
                        <m:r>
                          <a:rPr lang="it-IT" sz="2000" b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𝐧</m:t>
                        </m:r>
                        <m:r>
                          <a:rPr lang="it-IT" sz="2000" b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it-IT" sz="2000" b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𝟏</m:t>
                        </m:r>
                        <m:r>
                          <a:rPr lang="it-IT" sz="2000" b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 </m:t>
                        </m:r>
                        <m:sSup>
                          <m:sSupPr>
                            <m:ctrlPr>
                              <a:rPr lang="bg-BG" sz="2000" b="1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sz="2000" b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</m:t>
                            </m:r>
                            <m:func>
                              <m:funcPr>
                                <m:ctrlPr>
                                  <a:rPr lang="it-IT" sz="2000" b="1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a:rPr lang="it-IT" sz="2000" b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𝐥𝐧</m:t>
                                </m:r>
                              </m:fName>
                              <m:e>
                                <m:r>
                                  <a:rPr lang="it-IT" sz="2000" b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𝐧</m:t>
                                </m:r>
                              </m:e>
                            </m:func>
                            <m:r>
                              <a:rPr lang="it-IT" sz="2000" b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it-IT" sz="2000" b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𝐜</m:t>
                            </m:r>
                            <m:r>
                              <a:rPr lang="it-IT" sz="2000" b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it-IT" sz="2000" b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it-IT" sz="2000" b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𝟔</m:t>
                        </m:r>
                        <m:r>
                          <a:rPr lang="it-IT" sz="2000" b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sSup>
                          <m:sSupPr>
                            <m:ctrlPr>
                              <a:rPr lang="it-IT" sz="2000" b="1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sz="2000" b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𝐧</m:t>
                            </m:r>
                          </m:e>
                          <m:sup>
                            <m:r>
                              <a:rPr lang="it-IT" sz="2000" b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&lt;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𝜔</m:t>
                    </m:r>
                  </m:oMath>
                </a14:m>
                <a:endParaRPr lang="it-IT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allora, per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sufficientemente grande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dirty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it-IT" b="1" dirty="0">
                        <a:solidFill>
                          <a:srgbClr val="162DCF"/>
                        </a:solidFill>
                      </a:rPr>
                      <m:t>ln</m:t>
                    </m:r>
                    <m:r>
                      <m:rPr>
                        <m:nor/>
                      </m:rPr>
                      <a:rPr lang="it-IT" b="1" dirty="0">
                        <a:solidFill>
                          <a:srgbClr val="162DCF"/>
                        </a:solidFill>
                      </a:rPr>
                      <m:t> [ </m:t>
                    </m:r>
                    <m:r>
                      <m:rPr>
                        <m:nor/>
                      </m:rPr>
                      <a:rPr lang="it-IT" b="1" dirty="0">
                        <a:solidFill>
                          <a:srgbClr val="162DCF"/>
                        </a:solidFill>
                      </a:rPr>
                      <m:t>n</m:t>
                    </m:r>
                    <m:r>
                      <m:rPr>
                        <m:nor/>
                      </m:rPr>
                      <a:rPr lang="it-IT" b="1" dirty="0">
                        <a:solidFill>
                          <a:srgbClr val="162DCF"/>
                        </a:solidFill>
                      </a:rPr>
                      <m:t>(1 − </m:t>
                    </m:r>
                    <m:r>
                      <a:rPr lang="it-IT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𝝅</m:t>
                    </m:r>
                    <m:r>
                      <m:rPr>
                        <m:nor/>
                      </m:rPr>
                      <a:rPr lang="it-IT" b="1" dirty="0">
                        <a:solidFill>
                          <a:srgbClr val="162DCF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it-IT" b="1" dirty="0">
                        <a:solidFill>
                          <a:srgbClr val="162DCF"/>
                        </a:solidFill>
                      </a:rPr>
                      <m:t>r</m:t>
                    </m:r>
                    <m:r>
                      <m:rPr>
                        <m:nor/>
                      </m:rPr>
                      <a:rPr lang="it-IT" b="1" baseline="30000" dirty="0">
                        <a:solidFill>
                          <a:srgbClr val="162DCF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it-IT" b="1" dirty="0">
                        <a:solidFill>
                          <a:srgbClr val="162DCF"/>
                        </a:solidFill>
                      </a:rPr>
                      <m:t> )</m:t>
                    </m:r>
                    <m:r>
                      <m:rPr>
                        <m:nor/>
                      </m:rPr>
                      <a:rPr lang="it-IT" b="1" baseline="30000" dirty="0">
                        <a:solidFill>
                          <a:srgbClr val="162DCF"/>
                        </a:solidFill>
                      </a:rPr>
                      <m:t>n</m:t>
                    </m:r>
                    <m:r>
                      <m:rPr>
                        <m:nor/>
                      </m:rPr>
                      <a:rPr lang="it-IT" b="1" baseline="30000" dirty="0">
                        <a:solidFill>
                          <a:srgbClr val="162DCF"/>
                        </a:solidFill>
                      </a:rPr>
                      <m:t>−1 ] &gt; </m:t>
                    </m:r>
                    <m:r>
                      <m:rPr>
                        <m:nor/>
                      </m:rPr>
                      <a:rPr lang="it-IT" b="1" i="0" dirty="0" smtClean="0">
                        <a:solidFill>
                          <a:srgbClr val="162DCF"/>
                        </a:solidFill>
                      </a:rPr>
                      <m:t> − </m:t>
                    </m:r>
                    <m:r>
                      <m:rPr>
                        <m:nor/>
                      </m:rPr>
                      <a:rPr lang="it-IT" b="1" dirty="0" smtClean="0">
                        <a:solidFill>
                          <a:srgbClr val="162DCF"/>
                        </a:solidFill>
                      </a:rPr>
                      <m:t>c</m:t>
                    </m:r>
                    <m:r>
                      <m:rPr>
                        <m:nor/>
                      </m:rPr>
                      <a:rPr lang="it-IT" b="1" dirty="0" smtClean="0">
                        <a:solidFill>
                          <a:srgbClr val="162DCF"/>
                        </a:solidFill>
                      </a:rPr>
                      <m:t> − </m:t>
                    </m:r>
                    <m:r>
                      <a:rPr lang="it-IT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𝝎</m:t>
                    </m:r>
                  </m:oMath>
                </a14:m>
                <a:endParaRPr lang="it-IT" b="1" dirty="0">
                  <a:solidFill>
                    <a:srgbClr val="162DCF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e dunque </a:t>
                </a:r>
                <a:r>
                  <a:rPr lang="it-IT" b="1" dirty="0">
                    <a:solidFill>
                      <a:schemeClr val="tx1"/>
                    </a:solidFill>
                  </a:rPr>
                  <a:t>n (1 -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𝝅</m:t>
                    </m:r>
                  </m:oMath>
                </a14:m>
                <a:r>
                  <a:rPr lang="it-IT" b="1" dirty="0">
                    <a:solidFill>
                      <a:schemeClr val="tx1"/>
                    </a:solidFill>
                  </a:rPr>
                  <a:t> r</a:t>
                </a:r>
                <a:r>
                  <a:rPr lang="it-IT" b="1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it-IT" b="1" dirty="0">
                    <a:solidFill>
                      <a:schemeClr val="tx1"/>
                    </a:solidFill>
                  </a:rPr>
                  <a:t> )</a:t>
                </a:r>
                <a:r>
                  <a:rPr lang="it-IT" b="1" baseline="30000" dirty="0">
                    <a:solidFill>
                      <a:schemeClr val="tx1"/>
                    </a:solidFill>
                  </a:rPr>
                  <a:t>n-1 </a:t>
                </a:r>
                <a:r>
                  <a:rPr lang="it-IT" b="1" dirty="0" smtClean="0">
                    <a:solidFill>
                      <a:schemeClr val="tx1"/>
                    </a:solidFill>
                  </a:rPr>
                  <a:t>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𝒆</m:t>
                        </m:r>
                      </m:e>
                      <m:sup>
                        <m:r>
                          <a:rPr lang="it-IT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it-IT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𝒄</m:t>
                        </m:r>
                        <m:r>
                          <a:rPr lang="it-IT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−</m:t>
                        </m:r>
                        <m:r>
                          <a:rPr lang="it-IT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𝝎</m:t>
                        </m:r>
                        <m:r>
                          <m:rPr>
                            <m:nor/>
                          </m:rPr>
                          <a:rPr lang="it-IT" b="1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</m:sup>
                    </m:sSup>
                  </m:oMath>
                </a14:m>
                <a:endParaRPr lang="it-IT" b="1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scegliamo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𝜔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&lt; c – ln </a:t>
                </a:r>
                <a:r>
                  <a:rPr lang="it-IT" dirty="0">
                    <a:solidFill>
                      <a:schemeClr val="tx1"/>
                    </a:solidFill>
                  </a:rPr>
                  <a:t>(1 +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) 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allora, </a:t>
                </a:r>
                <a:r>
                  <a:rPr lang="it-IT" b="1" dirty="0">
                    <a:solidFill>
                      <a:schemeClr val="tx1"/>
                    </a:solidFill>
                  </a:rPr>
                  <a:t>n (1 -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𝝅</m:t>
                    </m:r>
                  </m:oMath>
                </a14:m>
                <a:r>
                  <a:rPr lang="it-IT" b="1" dirty="0">
                    <a:solidFill>
                      <a:schemeClr val="tx1"/>
                    </a:solidFill>
                  </a:rPr>
                  <a:t> r</a:t>
                </a:r>
                <a:r>
                  <a:rPr lang="it-IT" b="1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it-IT" b="1" dirty="0">
                    <a:solidFill>
                      <a:schemeClr val="tx1"/>
                    </a:solidFill>
                  </a:rPr>
                  <a:t> )</a:t>
                </a:r>
                <a:r>
                  <a:rPr lang="it-IT" b="1" baseline="30000" dirty="0">
                    <a:solidFill>
                      <a:schemeClr val="tx1"/>
                    </a:solidFill>
                  </a:rPr>
                  <a:t>n-1 </a:t>
                </a:r>
                <a:r>
                  <a:rPr lang="it-IT" b="1" dirty="0">
                    <a:solidFill>
                      <a:schemeClr val="tx1"/>
                    </a:solidFill>
                  </a:rPr>
                  <a:t>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𝒆</m:t>
                        </m:r>
                      </m:e>
                      <m:sup>
                        <m:r>
                          <a:rPr lang="it-IT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it-IT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𝒄</m:t>
                        </m:r>
                        <m:r>
                          <a:rPr lang="it-IT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−</m:t>
                        </m:r>
                        <m:r>
                          <a:rPr lang="it-IT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𝝎</m:t>
                        </m:r>
                        <m:r>
                          <m:rPr>
                            <m:nor/>
                          </m:rPr>
                          <a:rPr lang="it-IT" b="1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</m:sup>
                    </m:s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𝑐</m:t>
                        </m:r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−</m:t>
                        </m:r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𝑐</m:t>
                        </m:r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+ </m:t>
                        </m:r>
                        <m:func>
                          <m:funcPr>
                            <m:ctrlP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(1+</m:t>
                            </m:r>
                            <m:r>
                              <a:rPr lang="it-IT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𝜀</m:t>
                            </m:r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e>
                        </m:func>
                      </m:sup>
                    </m:s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𝑐</m:t>
                        </m:r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func>
                          <m:funcPr>
                            <m:ctrlPr>
                              <a:rPr lang="it-IT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it-IT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(1+</m:t>
                            </m:r>
                            <m:r>
                              <a:rPr lang="it-IT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𝜀</m:t>
                            </m:r>
                            <m:r>
                              <a:rPr lang="it-IT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e>
                        </m:func>
                      </m:sup>
                    </m:s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= </a:t>
                </a:r>
                <a:r>
                  <a:rPr lang="it-IT" b="1" dirty="0">
                    <a:solidFill>
                      <a:schemeClr val="tx1"/>
                    </a:solidFill>
                  </a:rPr>
                  <a:t>(1 +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𝜺</m:t>
                    </m:r>
                  </m:oMath>
                </a14:m>
                <a:r>
                  <a:rPr lang="it-IT" b="1" dirty="0">
                    <a:solidFill>
                      <a:schemeClr val="tx1"/>
                    </a:solidFill>
                  </a:rPr>
                  <a:t> )</a:t>
                </a:r>
                <a:r>
                  <a:rPr lang="it-IT" b="1" baseline="30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𝒆</m:t>
                        </m:r>
                      </m:e>
                      <m:sup>
                        <m:r>
                          <a:rPr lang="it-IT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it-IT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𝟐</m:t>
                        </m:r>
                        <m:r>
                          <a:rPr lang="it-IT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𝒄</m:t>
                        </m:r>
                      </m:sup>
                    </m:sSup>
                  </m:oMath>
                </a14:m>
                <a:endParaRPr lang="it-IT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cioè, per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sufficientemente grande 																																	</a:t>
                </a:r>
                <a:r>
                  <a:rPr lang="it-IT" b="1" dirty="0" err="1" smtClean="0">
                    <a:solidFill>
                      <a:srgbClr val="C00000"/>
                    </a:solidFill>
                  </a:rPr>
                  <a:t>P</a:t>
                </a:r>
                <a:r>
                  <a:rPr lang="it-IT" b="1" dirty="0" smtClean="0">
                    <a:solidFill>
                      <a:srgbClr val="C00000"/>
                    </a:solidFill>
                  </a:rPr>
                  <a:t>(G </a:t>
                </a:r>
                <a:r>
                  <a:rPr lang="it-IT" b="1" dirty="0">
                    <a:solidFill>
                      <a:srgbClr val="C00000"/>
                    </a:solidFill>
                  </a:rPr>
                  <a:t>non connesso)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</m:oMath>
                </a14:m>
                <a:r>
                  <a:rPr lang="it-IT" b="1" dirty="0">
                    <a:solidFill>
                      <a:srgbClr val="C00000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n (</a:t>
                </a:r>
                <a:r>
                  <a:rPr lang="it-IT" dirty="0">
                    <a:solidFill>
                      <a:schemeClr val="tx1"/>
                    </a:solidFill>
                  </a:rPr>
                  <a:t>1 - </a:t>
                </a:r>
                <a14:m>
                  <m:oMath xmlns:m="http://schemas.openxmlformats.org/officeDocument/2006/math">
                    <m:r>
                      <a:rPr lang="it-IT" b="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r</a:t>
                </a:r>
                <a:r>
                  <a:rPr lang="it-IT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 )</a:t>
                </a:r>
                <a:r>
                  <a:rPr lang="it-IT" baseline="30000" dirty="0">
                    <a:solidFill>
                      <a:schemeClr val="tx1"/>
                    </a:solidFill>
                  </a:rPr>
                  <a:t>n-1 </a:t>
                </a:r>
                <a:r>
                  <a:rPr lang="it-IT" dirty="0">
                    <a:solidFill>
                      <a:schemeClr val="tx1"/>
                    </a:solidFill>
                  </a:rPr>
                  <a:t>- (1 + </a:t>
                </a:r>
                <a14:m>
                  <m:oMath xmlns:m="http://schemas.openxmlformats.org/officeDocument/2006/math">
                    <m:r>
                      <a:rPr lang="it-IT" b="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−2</m:t>
                        </m:r>
                        <m: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&gt; </a:t>
                </a:r>
                <a:r>
                  <a:rPr lang="it-IT" dirty="0">
                    <a:solidFill>
                      <a:schemeClr val="tx1"/>
                    </a:solidFill>
                  </a:rPr>
                  <a:t>(1 + </a:t>
                </a:r>
                <a14:m>
                  <m:oMath xmlns:m="http://schemas.openxmlformats.org/officeDocument/2006/math">
                    <m:r>
                      <a:rPr lang="it-IT" b="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−2</m:t>
                        </m:r>
                        <m: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- (</a:t>
                </a:r>
                <a:r>
                  <a:rPr lang="it-IT" dirty="0">
                    <a:solidFill>
                      <a:schemeClr val="tx1"/>
                    </a:solidFill>
                  </a:rPr>
                  <a:t>1 + </a:t>
                </a:r>
                <a14:m>
                  <m:oMath xmlns:m="http://schemas.openxmlformats.org/officeDocument/2006/math">
                    <m:r>
                      <a:rPr lang="it-IT" b="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−2</m:t>
                        </m:r>
                        <m:r>
                          <a:rPr lang="it-IT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= </a:t>
                </a:r>
                <a:r>
                  <a:rPr lang="it-IT" b="1" dirty="0" smtClean="0">
                    <a:solidFill>
                      <a:srgbClr val="C00000"/>
                    </a:solidFill>
                  </a:rPr>
                  <a:t>0 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QED</a:t>
                </a:r>
                <a:endParaRPr lang="it-IT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2603" y="1045579"/>
                <a:ext cx="9811933" cy="5540416"/>
              </a:xfrm>
              <a:blipFill rotWithShape="0">
                <a:blip r:embed="rId2"/>
                <a:stretch>
                  <a:fillRect l="-435" t="-551" b="-4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7382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4581" y="335666"/>
            <a:ext cx="8911687" cy="925975"/>
          </a:xfrm>
        </p:spPr>
        <p:txBody>
          <a:bodyPr/>
          <a:lstStyle/>
          <a:p>
            <a:r>
              <a:rPr lang="it-IT" dirty="0"/>
              <a:t>Grafi </a:t>
            </a:r>
            <a:r>
              <a:rPr lang="it-IT" dirty="0" smtClean="0"/>
              <a:t>Geometrici Aleatori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2380868" y="1427544"/>
                <a:ext cx="8915400" cy="5146875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Fissiamo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&gt; 0  (come vedremo,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bg-BG" sz="200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sz="20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it-IT" sz="20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 )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 scegliamo </a:t>
                </a:r>
                <a:r>
                  <a:rPr lang="it-IT" b="1" i="1" dirty="0" smtClean="0">
                    <a:solidFill>
                      <a:srgbClr val="DD51E7"/>
                    </a:solidFill>
                  </a:rPr>
                  <a:t>uniformemente a caso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punti nel quadrato [0, 1]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[0, 1]</a:t>
                </a:r>
                <a14:m>
                  <m:oMath xmlns:m="http://schemas.openxmlformats.org/officeDocument/2006/math">
                    <m:r>
                      <a:rPr lang="it-IT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endParaRPr lang="it-IT" dirty="0" smtClean="0">
                  <a:solidFill>
                    <a:schemeClr val="tx1"/>
                  </a:solidFill>
                </a:endParaRPr>
              </a:p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e costruiamo il grafo geometrico G(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N,r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) corrispondente</a:t>
                </a:r>
                <a:endParaRPr lang="it-IT" sz="1800" dirty="0">
                  <a:solidFill>
                    <a:schemeClr val="tx1"/>
                  </a:solidFill>
                </a:endParaRPr>
              </a:p>
              <a:p>
                <a:pPr marL="742950" lvl="2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avendo </a:t>
                </a:r>
                <a:r>
                  <a:rPr lang="it-IT" sz="1600" dirty="0">
                    <a:solidFill>
                      <a:schemeClr val="tx1"/>
                    </a:solidFill>
                  </a:rPr>
                  <a:t>scelto pari ad 1 il lato del quadrato, non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ha senso fissare </a:t>
                </a:r>
                <a:r>
                  <a:rPr lang="it-IT" sz="1600" dirty="0">
                    <a:solidFill>
                      <a:schemeClr val="tx1"/>
                    </a:solidFill>
                  </a:rPr>
                  <a:t>ad 1 anche il valore di 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r</a:t>
                </a:r>
                <a:r>
                  <a:rPr lang="it-IT" sz="1600" dirty="0">
                    <a:solidFill>
                      <a:schemeClr val="tx1"/>
                    </a:solidFill>
                  </a:rPr>
                  <a:t>! </a:t>
                </a:r>
                <a:endParaRPr lang="it-IT" sz="2000" baseline="30000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poiché i punti sono scelti nel quadrato unitario, e la diagonale del quadrato misura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bg-BG" sz="18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sz="18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it-IT" sz="18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, è sufficiente scegliere </a:t>
                </a:r>
                <a:r>
                  <a:rPr lang="it-IT" dirty="0">
                    <a:solidFill>
                      <a:schemeClr val="tx1"/>
                    </a:solidFill>
                  </a:rPr>
                  <a:t>r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bg-BG" sz="18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sz="18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it-IT" sz="18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endParaRPr lang="it-IT" sz="1800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infatti, con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bg-BG" sz="18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sz="18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it-IT" sz="18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otteniamo un grafo completo ed è dunque inutile scegliere per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un valore maggiore di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bg-BG" sz="18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sz="18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it-IT" sz="18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endParaRPr lang="it-IT" sz="1800" dirty="0" smtClean="0">
                  <a:solidFill>
                    <a:srgbClr val="C00000"/>
                  </a:solidFill>
                </a:endParaRPr>
              </a:p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Naturalmente, la aleatorietà del grafo G(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n,r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) dipende dalla scelta dei punti nel quadrato unitario</a:t>
                </a:r>
              </a:p>
            </p:txBody>
          </p:sp>
        </mc:Choice>
        <mc:Fallback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80868" y="1427544"/>
                <a:ext cx="8915400" cy="5146875"/>
              </a:xfrm>
              <a:blipFill rotWithShape="0">
                <a:blip r:embed="rId2"/>
                <a:stretch>
                  <a:fillRect l="-479" r="-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743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4581" y="335666"/>
            <a:ext cx="8911687" cy="925975"/>
          </a:xfrm>
        </p:spPr>
        <p:txBody>
          <a:bodyPr/>
          <a:lstStyle/>
          <a:p>
            <a:r>
              <a:rPr lang="it-IT" dirty="0"/>
              <a:t>Grafi </a:t>
            </a:r>
            <a:r>
              <a:rPr lang="it-IT" dirty="0" smtClean="0"/>
              <a:t>Geometrici Aleatori: connessione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2184099" y="1126602"/>
                <a:ext cx="8915400" cy="5563565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Come abbiamo già osservato, scegliendo </a:t>
                </a:r>
                <a:r>
                  <a:rPr lang="it-IT" sz="2000" baseline="300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bg-BG" sz="18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sz="18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it-IT" sz="18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otteniamo un grafo completo 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d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i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contro, scegliendo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molto vicino a 0 otteniamo, più o meno, un grafo privo di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archi.</a:t>
                </a:r>
                <a:endParaRPr lang="it-IT" dirty="0" smtClean="0">
                  <a:solidFill>
                    <a:srgbClr val="C00000"/>
                  </a:solidFill>
                </a:endParaRPr>
              </a:p>
              <a:p>
                <a:pPr marL="342900" lvl="1" indent="-342900"/>
                <a:r>
                  <a:rPr lang="it-IT" sz="1800" dirty="0">
                    <a:solidFill>
                      <a:schemeClr val="tx1"/>
                    </a:solidFill>
                  </a:rPr>
                  <a:t>A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nalogamente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al modello di 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Erd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it-IT" sz="20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o</m:t>
                        </m:r>
                      </m:e>
                    </m:acc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s-Renyi </a:t>
                </a:r>
              </a:p>
              <a:p>
                <a:pPr marL="742950" lvl="2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nel quale avevamo scelto il parametro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in funzione di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– ossia,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= 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p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ora scegliamo 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in funzione di 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– ossia, 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= 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742950" lvl="2" indent="-342900"/>
                <a:r>
                  <a:rPr lang="it-IT" sz="1600" dirty="0">
                    <a:solidFill>
                      <a:schemeClr val="tx1"/>
                    </a:solidFill>
                  </a:rPr>
                  <a:t>infatti, se scegliamo per 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r</a:t>
                </a:r>
                <a:r>
                  <a:rPr lang="it-IT" sz="1600" dirty="0">
                    <a:solidFill>
                      <a:schemeClr val="tx1"/>
                    </a:solidFill>
                  </a:rPr>
                  <a:t> un valore costante, otteniamo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grafi sempre </a:t>
                </a:r>
                <a:r>
                  <a:rPr lang="it-IT" sz="1600" dirty="0">
                    <a:solidFill>
                      <a:schemeClr val="tx1"/>
                    </a:solidFill>
                  </a:rPr>
                  <a:t>più densi al crescere di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n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Il problema del quale ci occupiamo è: </a:t>
                </a:r>
                <a:r>
                  <a:rPr lang="it-IT" sz="1800" dirty="0">
                    <a:solidFill>
                      <a:schemeClr val="tx1"/>
                    </a:solidFill>
                  </a:rPr>
                  <a:t>scegliere il più piccolo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valore di 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)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che permette di ottenere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un grafo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connesso</a:t>
                </a:r>
                <a:endParaRPr lang="it-IT" sz="1800" dirty="0" smtClean="0">
                  <a:solidFill>
                    <a:schemeClr val="tx1"/>
                  </a:solidFill>
                </a:endParaRPr>
              </a:p>
              <a:p>
                <a:pPr marL="742950" lvl="2" indent="-342900"/>
                <a:r>
                  <a:rPr lang="it-IT" sz="1600" dirty="0">
                    <a:solidFill>
                      <a:schemeClr val="tx1"/>
                    </a:solidFill>
                  </a:rPr>
                  <a:t>N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aturalmente, essendo G(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n,r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)) un evento aleatorio, vogliamo studiarne la connessione in ambito probabilistico</a:t>
                </a:r>
              </a:p>
              <a:p>
                <a:pPr marL="742950" lvl="2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ossia, ci interessa che G(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n,r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)) sia connesso </a:t>
                </a:r>
                <a:r>
                  <a:rPr lang="it-IT" sz="1600" i="1" dirty="0" smtClean="0">
                    <a:solidFill>
                      <a:schemeClr val="tx1"/>
                    </a:solidFill>
                  </a:rPr>
                  <a:t>con buona probabilità</a:t>
                </a:r>
              </a:p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E vediamo, ora, un ambito di applicazione di questo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problema</a:t>
                </a:r>
                <a:endParaRPr lang="it-IT" sz="18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4099" y="1126602"/>
                <a:ext cx="8915400" cy="5563565"/>
              </a:xfrm>
              <a:blipFill rotWithShape="0">
                <a:blip r:embed="rId2"/>
                <a:stretch>
                  <a:fillRect l="-478" r="-54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3153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4581" y="335666"/>
            <a:ext cx="8911687" cy="925975"/>
          </a:xfrm>
        </p:spPr>
        <p:txBody>
          <a:bodyPr/>
          <a:lstStyle/>
          <a:p>
            <a:r>
              <a:rPr lang="it-IT" dirty="0" smtClean="0"/>
              <a:t>Reti wireless ad-hoc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52604" y="1045579"/>
                <a:ext cx="9598929" cy="5540416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Abbiamo un insieme di dispositivi – ad esempio, calcolatori, o sensori – dislocati in un’area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ciascun dispositivo è dotato di un ricetrasmettitore wireless e di una batteria di capacità limitata</a:t>
                </a:r>
                <a:endParaRPr lang="it-IT" sz="2000" baseline="30000" dirty="0" smtClean="0">
                  <a:solidFill>
                    <a:schemeClr val="tx1"/>
                  </a:solidFill>
                </a:endParaRPr>
              </a:p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Il ricetrasmettitore wireless può essere configurato in modo da trasmettere entro un certo raggio – che prende il nome di </a:t>
                </a:r>
                <a:r>
                  <a:rPr lang="it-IT" sz="1800" b="1" i="1" dirty="0" smtClean="0">
                    <a:solidFill>
                      <a:srgbClr val="DD51E7"/>
                    </a:solidFill>
                  </a:rPr>
                  <a:t>raggio di trasmissione</a:t>
                </a:r>
              </a:p>
              <a:p>
                <a:pPr marL="742950" lvl="2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ossia, se il trasmettitore di un dispositivo x è configurato per trasmettere entro un raggio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sz="1800" baseline="-25000" dirty="0" err="1" smtClean="0">
                    <a:solidFill>
                      <a:schemeClr val="tx1"/>
                    </a:solidFill>
                  </a:rPr>
                  <a:t>x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, quel dispositivo potrà inviare messaggi solo ai dispositivi che distano </a:t>
                </a:r>
                <a14:m>
                  <m:oMath xmlns:m="http://schemas.openxmlformats.org/officeDocument/2006/math">
                    <m:r>
                      <a:rPr lang="it-IT" sz="16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it-IT" sz="16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r</a:t>
                </a:r>
                <a:r>
                  <a:rPr lang="it-IT" sz="1800" baseline="-25000" dirty="0" smtClean="0">
                    <a:solidFill>
                      <a:schemeClr val="tx1"/>
                    </a:solidFill>
                  </a:rPr>
                  <a:t>x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da esso</a:t>
                </a:r>
              </a:p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Perciò, rappresentiamo una siffatta rete mediante un grafo diretto</a:t>
                </a:r>
              </a:p>
              <a:p>
                <a:pPr marL="742950" lvl="2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(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x,y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) è un arco del grafo se e solo se la distanza fra x e y è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 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r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x</a:t>
                </a:r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2604" y="1045579"/>
                <a:ext cx="9598929" cy="5540416"/>
              </a:xfrm>
              <a:blipFill rotWithShape="0">
                <a:blip r:embed="rId2"/>
                <a:stretch>
                  <a:fillRect l="-444" t="-661" r="-5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9" t="26731" r="17482" b="24178"/>
          <a:stretch/>
        </p:blipFill>
        <p:spPr>
          <a:xfrm>
            <a:off x="3275635" y="4494129"/>
            <a:ext cx="5914664" cy="236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981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4581" y="335666"/>
            <a:ext cx="8911687" cy="925975"/>
          </a:xfrm>
        </p:spPr>
        <p:txBody>
          <a:bodyPr/>
          <a:lstStyle/>
          <a:p>
            <a:r>
              <a:rPr lang="it-IT" dirty="0" smtClean="0"/>
              <a:t>Reti wireless ad-hoc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52604" y="1045579"/>
            <a:ext cx="9598929" cy="5540416"/>
          </a:xfrm>
        </p:spPr>
        <p:txBody>
          <a:bodyPr>
            <a:normAutofit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Il grafo diretto che rappresenta la rete è chiamato </a:t>
            </a:r>
            <a:r>
              <a:rPr lang="it-IT" b="1" i="1" dirty="0" smtClean="0">
                <a:solidFill>
                  <a:srgbClr val="DD51E7"/>
                </a:solidFill>
              </a:rPr>
              <a:t>grafo di comunicazione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E se un nodo vuole trasmettere un messaggio ad un dispositivo più lontano del suo raggio di trasmissione?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prova a utilizzare un percorso all’interno del grafo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nell’esempio u</a:t>
            </a:r>
            <a:r>
              <a:rPr lang="it-IT" sz="1800" baseline="-25000" dirty="0" smtClean="0">
                <a:solidFill>
                  <a:schemeClr val="tx1"/>
                </a:solidFill>
              </a:rPr>
              <a:t>1</a:t>
            </a:r>
            <a:r>
              <a:rPr lang="it-IT" dirty="0" smtClean="0">
                <a:solidFill>
                  <a:schemeClr val="tx1"/>
                </a:solidFill>
              </a:rPr>
              <a:t> può inviare un messaggio a u</a:t>
            </a:r>
            <a:r>
              <a:rPr lang="it-IT" sz="1800" baseline="-25000" dirty="0" smtClean="0">
                <a:solidFill>
                  <a:schemeClr val="tx1"/>
                </a:solidFill>
              </a:rPr>
              <a:t>4</a:t>
            </a:r>
            <a:r>
              <a:rPr lang="it-IT" dirty="0" smtClean="0">
                <a:solidFill>
                  <a:schemeClr val="tx1"/>
                </a:solidFill>
              </a:rPr>
              <a:t> utilizzando il percorso 				(u</a:t>
            </a:r>
            <a:r>
              <a:rPr lang="it-IT" sz="1800" baseline="-25000" dirty="0" smtClean="0">
                <a:solidFill>
                  <a:schemeClr val="tx1"/>
                </a:solidFill>
              </a:rPr>
              <a:t>1</a:t>
            </a:r>
            <a:r>
              <a:rPr lang="it-IT" dirty="0" smtClean="0">
                <a:solidFill>
                  <a:schemeClr val="tx1"/>
                </a:solidFill>
              </a:rPr>
              <a:t>, u</a:t>
            </a:r>
            <a:r>
              <a:rPr lang="it-IT" sz="1800" baseline="-25000" dirty="0" smtClean="0">
                <a:solidFill>
                  <a:schemeClr val="tx1"/>
                </a:solidFill>
              </a:rPr>
              <a:t>2</a:t>
            </a:r>
            <a:r>
              <a:rPr lang="it-IT" dirty="0" smtClean="0">
                <a:solidFill>
                  <a:schemeClr val="tx1"/>
                </a:solidFill>
              </a:rPr>
              <a:t>), (u</a:t>
            </a:r>
            <a:r>
              <a:rPr lang="it-IT" sz="1800" baseline="-25000" dirty="0" smtClean="0">
                <a:solidFill>
                  <a:schemeClr val="tx1"/>
                </a:solidFill>
              </a:rPr>
              <a:t>2</a:t>
            </a:r>
            <a:r>
              <a:rPr lang="it-IT" dirty="0" smtClean="0">
                <a:solidFill>
                  <a:schemeClr val="tx1"/>
                </a:solidFill>
              </a:rPr>
              <a:t>, u</a:t>
            </a:r>
            <a:r>
              <a:rPr lang="it-IT" sz="1800" baseline="-25000" dirty="0" smtClean="0">
                <a:solidFill>
                  <a:schemeClr val="tx1"/>
                </a:solidFill>
              </a:rPr>
              <a:t>3</a:t>
            </a:r>
            <a:r>
              <a:rPr lang="it-IT" dirty="0" smtClean="0">
                <a:solidFill>
                  <a:schemeClr val="tx1"/>
                </a:solidFill>
              </a:rPr>
              <a:t>), (u</a:t>
            </a:r>
            <a:r>
              <a:rPr lang="it-IT" sz="1800" baseline="-25000" dirty="0" smtClean="0">
                <a:solidFill>
                  <a:schemeClr val="tx1"/>
                </a:solidFill>
              </a:rPr>
              <a:t>3</a:t>
            </a:r>
            <a:r>
              <a:rPr lang="it-IT" dirty="0" smtClean="0">
                <a:solidFill>
                  <a:schemeClr val="tx1"/>
                </a:solidFill>
              </a:rPr>
              <a:t>, u</a:t>
            </a:r>
            <a:r>
              <a:rPr lang="it-IT" sz="1800" baseline="-25000" dirty="0" smtClean="0">
                <a:solidFill>
                  <a:schemeClr val="tx1"/>
                </a:solidFill>
              </a:rPr>
              <a:t>4</a:t>
            </a:r>
            <a:r>
              <a:rPr lang="it-IT" dirty="0" smtClean="0">
                <a:solidFill>
                  <a:schemeClr val="tx1"/>
                </a:solidFill>
              </a:rPr>
              <a:t>)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ossia, il nostro modello utilizza comunicazione </a:t>
            </a:r>
            <a:r>
              <a:rPr lang="it-IT" i="1" dirty="0" smtClean="0">
                <a:solidFill>
                  <a:schemeClr val="tx1"/>
                </a:solidFill>
              </a:rPr>
              <a:t>multi-hop</a:t>
            </a:r>
            <a:endParaRPr lang="it-IT" sz="2000" i="1" baseline="30000" dirty="0" smtClean="0">
              <a:solidFill>
                <a:schemeClr val="tx1"/>
              </a:solidFill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9" t="26731" r="17482" b="24178"/>
          <a:stretch/>
        </p:blipFill>
        <p:spPr>
          <a:xfrm>
            <a:off x="2960675" y="3579729"/>
            <a:ext cx="5914664" cy="236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59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4581" y="335666"/>
            <a:ext cx="8911687" cy="925975"/>
          </a:xfrm>
        </p:spPr>
        <p:txBody>
          <a:bodyPr/>
          <a:lstStyle/>
          <a:p>
            <a:r>
              <a:rPr lang="it-IT" dirty="0" smtClean="0"/>
              <a:t>Reti wireless ad-hoc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52604" y="1045579"/>
            <a:ext cx="9598929" cy="5540416"/>
          </a:xfrm>
        </p:spPr>
        <p:txBody>
          <a:bodyPr>
            <a:normAutofit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Naturalmente, un nodo x può inviare messaggi a un nodo y solo se il grafo di comunicazione contiene un percorso da x a y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ad esempio, u</a:t>
            </a:r>
            <a:r>
              <a:rPr lang="it-IT" sz="1800" baseline="-25000" dirty="0" smtClean="0">
                <a:solidFill>
                  <a:schemeClr val="tx1"/>
                </a:solidFill>
              </a:rPr>
              <a:t>4</a:t>
            </a:r>
            <a:r>
              <a:rPr lang="it-IT" dirty="0" smtClean="0">
                <a:solidFill>
                  <a:schemeClr val="tx1"/>
                </a:solidFill>
              </a:rPr>
              <a:t> non può inviare messaggi a u</a:t>
            </a:r>
            <a:r>
              <a:rPr lang="it-IT" sz="1800" baseline="-25000" dirty="0" smtClean="0">
                <a:solidFill>
                  <a:schemeClr val="tx1"/>
                </a:solidFill>
              </a:rPr>
              <a:t>2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u</a:t>
            </a:r>
            <a:r>
              <a:rPr lang="it-IT" sz="1800" baseline="-25000" dirty="0" smtClean="0">
                <a:solidFill>
                  <a:schemeClr val="tx1"/>
                </a:solidFill>
              </a:rPr>
              <a:t>5</a:t>
            </a:r>
            <a:r>
              <a:rPr lang="it-IT" dirty="0" smtClean="0">
                <a:solidFill>
                  <a:schemeClr val="tx1"/>
                </a:solidFill>
              </a:rPr>
              <a:t> non può inviare a né ricevere messaggi da alcun nodo</a:t>
            </a:r>
            <a:endParaRPr lang="it-IT" dirty="0" smtClean="0">
              <a:solidFill>
                <a:srgbClr val="DD51E7"/>
              </a:solidFill>
            </a:endParaRPr>
          </a:p>
          <a:p>
            <a:r>
              <a:rPr lang="it-IT" dirty="0" smtClean="0">
                <a:solidFill>
                  <a:schemeClr val="tx1"/>
                </a:solidFill>
              </a:rPr>
              <a:t>Perciò, se vogliamo che ciascun nodo possa comunicare con qualunque altro nodo è necessario che il grafo di comunicazione sia </a:t>
            </a:r>
            <a:r>
              <a:rPr lang="it-IT" b="1" i="1" dirty="0" smtClean="0">
                <a:solidFill>
                  <a:srgbClr val="DD51E7"/>
                </a:solidFill>
              </a:rPr>
              <a:t>fortemente connesso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9" t="26731" r="17482" b="24178"/>
          <a:stretch/>
        </p:blipFill>
        <p:spPr>
          <a:xfrm>
            <a:off x="2960675" y="3579729"/>
            <a:ext cx="5914664" cy="236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20620"/>
      </p:ext>
    </p:extLst>
  </p:cSld>
  <p:clrMapOvr>
    <a:masterClrMapping/>
  </p:clrMapOvr>
</p:sld>
</file>

<file path=ppt/theme/theme1.xml><?xml version="1.0" encoding="utf-8"?>
<a:theme xmlns:a="http://schemas.openxmlformats.org/drawingml/2006/main" name="Filo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Filo</Template>
  <TotalTime>13530</TotalTime>
  <Words>1361</Words>
  <Application>Microsoft Macintosh PowerPoint</Application>
  <PresentationFormat>Widescreen</PresentationFormat>
  <Paragraphs>367</Paragraphs>
  <Slides>41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41</vt:i4>
      </vt:variant>
    </vt:vector>
  </HeadingPairs>
  <TitlesOfParts>
    <vt:vector size="47" baseType="lpstr">
      <vt:lpstr>Calibri</vt:lpstr>
      <vt:lpstr>Cambria Math</vt:lpstr>
      <vt:lpstr>Century Gothic</vt:lpstr>
      <vt:lpstr>Wingdings 3</vt:lpstr>
      <vt:lpstr>Arial</vt:lpstr>
      <vt:lpstr>Filo</vt:lpstr>
      <vt:lpstr>Grafi Geometrici aleatori e reti wireless</vt:lpstr>
      <vt:lpstr>Nota</vt:lpstr>
      <vt:lpstr>Da rete virtuale a rete fisica</vt:lpstr>
      <vt:lpstr>Grafi Geometrici</vt:lpstr>
      <vt:lpstr>Grafi Geometrici Aleatori</vt:lpstr>
      <vt:lpstr>Grafi Geometrici Aleatori: connessione</vt:lpstr>
      <vt:lpstr>Reti wireless ad-hoc</vt:lpstr>
      <vt:lpstr>Reti wireless ad-hoc</vt:lpstr>
      <vt:lpstr>Reti wireless ad-hoc</vt:lpstr>
      <vt:lpstr>Reti wireless ad-hoc</vt:lpstr>
      <vt:lpstr>Reti wireless e grafi geometrici aleatori </vt:lpstr>
      <vt:lpstr>Connessione di G(n,r(n)) </vt:lpstr>
      <vt:lpstr>Delimitazione superiore</vt:lpstr>
      <vt:lpstr>Delimitazione superiore</vt:lpstr>
      <vt:lpstr>Delimitazione superiore</vt:lpstr>
      <vt:lpstr>Delimitazione superiore</vt:lpstr>
      <vt:lpstr>Delimitazione superiore</vt:lpstr>
      <vt:lpstr>Delimitazione superiore</vt:lpstr>
      <vt:lpstr>Delimitazione superiore</vt:lpstr>
      <vt:lpstr>Delimitazione superiore</vt:lpstr>
      <vt:lpstr>Delimitazione inferiore</vt:lpstr>
      <vt:lpstr>Delimitazione inferiore</vt:lpstr>
      <vt:lpstr>Delimitazione inferiore</vt:lpstr>
      <vt:lpstr>Delimitazione inferiore</vt:lpstr>
      <vt:lpstr>Delimitazione inferiore </vt:lpstr>
      <vt:lpstr>Delimitazione inferiore </vt:lpstr>
      <vt:lpstr>Delimitazione inferiore </vt:lpstr>
      <vt:lpstr>Delimitazione inferiore </vt:lpstr>
      <vt:lpstr>Delimitazione inferiore </vt:lpstr>
      <vt:lpstr>Delimitazione inferiore </vt:lpstr>
      <vt:lpstr>Delimitazione inferiore </vt:lpstr>
      <vt:lpstr>Delimitazione inferiore </vt:lpstr>
      <vt:lpstr>Delimitazione inferiore </vt:lpstr>
      <vt:lpstr>Delimitazione inferiore </vt:lpstr>
      <vt:lpstr>Delimitazione inferiore </vt:lpstr>
      <vt:lpstr>Delimitazione inferiore </vt:lpstr>
      <vt:lpstr>Delimitazione inferiore </vt:lpstr>
      <vt:lpstr>Delimitazione inferiore </vt:lpstr>
      <vt:lpstr>Delimitazione inferiore </vt:lpstr>
      <vt:lpstr>Delimitazione inferiore </vt:lpstr>
      <vt:lpstr>Delimitazione inferiore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Lezione a distanza 1</dc:title>
  <dc:creator>Utente di Microsoft Office</dc:creator>
  <cp:lastModifiedBy>Utente di Microsoft Office</cp:lastModifiedBy>
  <cp:revision>486</cp:revision>
  <dcterms:created xsi:type="dcterms:W3CDTF">2020-03-06T09:19:14Z</dcterms:created>
  <dcterms:modified xsi:type="dcterms:W3CDTF">2020-10-21T06:30:42Z</dcterms:modified>
</cp:coreProperties>
</file>